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notesSlides/notesSlide1.xml" ContentType="application/vnd.openxmlformats-officedocument.presentationml.notesSlide+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1pPr>
    <a:lvl2pPr marL="0" marR="0" indent="4572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2pPr>
    <a:lvl3pPr marL="0" marR="0" indent="9144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3pPr>
    <a:lvl4pPr marL="0" marR="0" indent="13716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4pPr>
    <a:lvl5pPr marL="0" marR="0" indent="18288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5pPr>
    <a:lvl6pPr marL="0" marR="0" indent="22860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6pPr>
    <a:lvl7pPr marL="0" marR="0" indent="27432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7pPr>
    <a:lvl8pPr marL="0" marR="0" indent="32004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8pPr>
    <a:lvl9pPr marL="0" marR="0" indent="36576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4A4A4B"/>
      </a:tcTxStyle>
      <a:tcStyle>
        <a:tcBdr>
          <a:left>
            <a:ln w="12700" cap="flat">
              <a:noFill/>
              <a:miter lim="400000"/>
            </a:ln>
          </a:left>
          <a:right>
            <a:ln w="254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Col>
    <a:la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25400" cap="flat">
              <a:solidFill>
                <a:srgbClr val="4A4A4B"/>
              </a:solidFill>
              <a:prstDash val="solid"/>
              <a:miter lim="400000"/>
            </a:ln>
          </a:top>
          <a:bottom>
            <a:ln w="12700" cap="flat">
              <a:noFill/>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lastRow>
    <a:fir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noFill/>
              <a:miter lim="400000"/>
            </a:ln>
          </a:top>
          <a:bottom>
            <a:ln w="254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chemeClr val="accent1">
                  <a:hueOff val="420094"/>
                  <a:satOff val="-1465"/>
                  <a:lumOff val="-19139"/>
                </a:schemeClr>
              </a:solidFill>
              <a:prstDash val="solid"/>
              <a:miter lim="400000"/>
            </a:ln>
          </a:left>
          <a:right>
            <a:ln w="12700" cap="flat">
              <a:solidFill>
                <a:schemeClr val="accent1">
                  <a:hueOff val="420094"/>
                  <a:satOff val="-1465"/>
                  <a:lumOff val="-19139"/>
                </a:schemeClr>
              </a:solidFill>
              <a:prstDash val="solid"/>
              <a:miter lim="400000"/>
            </a:ln>
          </a:right>
          <a:top>
            <a:ln w="12700" cap="flat">
              <a:solidFill>
                <a:schemeClr val="accent1">
                  <a:hueOff val="420094"/>
                  <a:satOff val="-1465"/>
                  <a:lumOff val="-19139"/>
                </a:schemeClr>
              </a:solidFill>
              <a:prstDash val="solid"/>
              <a:miter lim="400000"/>
            </a:ln>
          </a:top>
          <a:bottom>
            <a:ln w="12700" cap="flat">
              <a:solidFill>
                <a:schemeClr val="accent1">
                  <a:hueOff val="420094"/>
                  <a:satOff val="-1465"/>
                  <a:lumOff val="-19139"/>
                </a:schemeClr>
              </a:solidFill>
              <a:prstDash val="solid"/>
              <a:miter lim="400000"/>
            </a:ln>
          </a:bottom>
          <a:insideH>
            <a:ln w="12700" cap="flat">
              <a:solidFill>
                <a:schemeClr val="accent1">
                  <a:hueOff val="420094"/>
                  <a:satOff val="-1465"/>
                  <a:lumOff val="-19139"/>
                </a:schemeClr>
              </a:solidFill>
              <a:prstDash val="solid"/>
              <a:miter lim="400000"/>
            </a:ln>
          </a:insideH>
          <a:insideV>
            <a:ln w="12700" cap="flat">
              <a:solidFill>
                <a:schemeClr val="accent1">
                  <a:hueOff val="420094"/>
                  <a:satOff val="-1465"/>
                  <a:lumOff val="-19139"/>
                </a:schemeClr>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FFFFFF"/>
      </a:tcTxStyle>
      <a:tcStyle>
        <a:tcBdr>
          <a:left>
            <a:ln w="12700" cap="flat">
              <a:noFill/>
              <a:miter lim="400000"/>
            </a:ln>
          </a:left>
          <a:right>
            <a:ln w="25400" cap="flat">
              <a:solidFill>
                <a:schemeClr val="accent1">
                  <a:hueOff val="420094"/>
                  <a:satOff val="-1465"/>
                  <a:lumOff val="-19139"/>
                </a:scheme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0EBE0"/>
              </a:solidFill>
              <a:prstDash val="solid"/>
              <a:miter lim="400000"/>
            </a:ln>
          </a:insideV>
        </a:tcBdr>
        <a:fill>
          <a:solidFill>
            <a:srgbClr val="54BAE0"/>
          </a:solidFill>
        </a:fill>
      </a:tcStyle>
    </a:firstCol>
    <a:lastRow>
      <a:tcTxStyle b="off" i="off">
        <a:font>
          <a:latin typeface="Avenir Next Medium"/>
          <a:ea typeface="Avenir Next Medium"/>
          <a:cs typeface="Avenir Next Medium"/>
        </a:font>
        <a:srgbClr val="000000"/>
      </a:tcTxStyle>
      <a:tcStyle>
        <a:tcBdr>
          <a:left>
            <a:ln w="12700" cap="flat">
              <a:solidFill>
                <a:schemeClr val="accent1">
                  <a:hueOff val="420094"/>
                  <a:satOff val="-1465"/>
                  <a:lumOff val="-19139"/>
                </a:schemeClr>
              </a:solidFill>
              <a:prstDash val="solid"/>
              <a:miter lim="400000"/>
            </a:ln>
          </a:left>
          <a:right>
            <a:ln w="12700" cap="flat">
              <a:solidFill>
                <a:schemeClr val="accent1">
                  <a:hueOff val="420094"/>
                  <a:satOff val="-1465"/>
                  <a:lumOff val="-19139"/>
                </a:schemeClr>
              </a:solidFill>
              <a:prstDash val="solid"/>
              <a:miter lim="400000"/>
            </a:ln>
          </a:right>
          <a:top>
            <a:ln w="25400" cap="flat">
              <a:solidFill>
                <a:schemeClr val="accent1">
                  <a:hueOff val="420094"/>
                  <a:satOff val="-1465"/>
                  <a:lumOff val="-19139"/>
                </a:schemeClr>
              </a:solidFill>
              <a:prstDash val="solid"/>
              <a:miter lim="400000"/>
            </a:ln>
          </a:top>
          <a:bottom>
            <a:ln w="12700" cap="flat">
              <a:noFill/>
              <a:miter lim="400000"/>
            </a:ln>
          </a:bottom>
          <a:insideH>
            <a:ln w="12700" cap="flat">
              <a:solidFill>
                <a:schemeClr val="accent1">
                  <a:hueOff val="420094"/>
                  <a:satOff val="-1465"/>
                  <a:lumOff val="-19139"/>
                </a:schemeClr>
              </a:solidFill>
              <a:prstDash val="solid"/>
              <a:miter lim="400000"/>
            </a:ln>
          </a:insideH>
          <a:insideV>
            <a:ln w="12700" cap="flat">
              <a:solidFill>
                <a:schemeClr val="accent1">
                  <a:hueOff val="420094"/>
                  <a:satOff val="-1465"/>
                  <a:lumOff val="-19139"/>
                </a:schemeClr>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F0EBE0"/>
              </a:solidFill>
              <a:prstDash val="solid"/>
              <a:miter lim="400000"/>
            </a:ln>
          </a:left>
          <a:right>
            <a:ln w="12700" cap="flat">
              <a:solidFill>
                <a:srgbClr val="F0EBE0"/>
              </a:solidFill>
              <a:prstDash val="solid"/>
              <a:miter lim="400000"/>
            </a:ln>
          </a:right>
          <a:top>
            <a:ln w="12700" cap="flat">
              <a:noFill/>
              <a:miter lim="400000"/>
            </a:ln>
          </a:top>
          <a:bottom>
            <a:ln w="25400" cap="flat">
              <a:solidFill>
                <a:schemeClr val="accent1">
                  <a:hueOff val="420094"/>
                  <a:satOff val="-1465"/>
                  <a:lumOff val="-19139"/>
                </a:schemeClr>
              </a:solidFill>
              <a:prstDash val="solid"/>
              <a:miter lim="400000"/>
            </a:ln>
          </a:bottom>
          <a:insideH>
            <a:ln w="12700" cap="flat">
              <a:solidFill>
                <a:srgbClr val="F0EBE0"/>
              </a:solidFill>
              <a:prstDash val="solid"/>
              <a:miter lim="400000"/>
            </a:ln>
          </a:insideH>
          <a:insideV>
            <a:ln w="12700" cap="flat">
              <a:solidFill>
                <a:srgbClr val="F0EBE0"/>
              </a:solidFill>
              <a:prstDash val="solid"/>
              <a:miter lim="400000"/>
            </a:ln>
          </a:insideV>
        </a:tcBdr>
        <a:fill>
          <a:solidFill>
            <a:srgbClr val="54BAE0"/>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0EBE0"/>
          </a:solidFill>
        </a:fill>
      </a:tcStyle>
    </a:wholeTbl>
    <a:band2H>
      <a:tcTxStyle b="def" i="def"/>
      <a:tcStyle>
        <a:tcBdr/>
        <a:fill>
          <a:solidFill>
            <a:srgbClr val="D9D5CA"/>
          </a:solidFill>
        </a:fill>
      </a:tcStyle>
    </a:band2H>
    <a:firstCol>
      <a:tcTxStyle b="off" i="off">
        <a:font>
          <a:latin typeface="Avenir Next Medium"/>
          <a:ea typeface="Avenir Next Medium"/>
          <a:cs typeface="Avenir Next Medium"/>
        </a:font>
        <a:srgbClr val="000000"/>
      </a:tcTxStyle>
      <a:tcStyle>
        <a:tcBdr>
          <a:left>
            <a:ln w="12700" cap="flat">
              <a:noFill/>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C6DFB5"/>
          </a:solidFill>
        </a:fill>
      </a:tcStyle>
    </a:firstCol>
    <a:lastRow>
      <a:tcTxStyle b="off" i="off">
        <a:font>
          <a:latin typeface="Avenir Next Medium"/>
          <a:ea typeface="Avenir Next Medium"/>
          <a:cs typeface="Avenir Next Medium"/>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noFill/>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noFill/>
              <a:miter lim="400000"/>
            </a:ln>
          </a:top>
          <a:bottom>
            <a:ln w="254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57A797"/>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0EBE0"/>
          </a:solidFill>
        </a:fill>
      </a:tcStyle>
    </a:wholeTbl>
    <a:band2H>
      <a:tcTxStyle b="def" i="def"/>
      <a:tcStyle>
        <a:tcBdr/>
        <a:fill>
          <a:solidFill>
            <a:srgbClr val="E4E1D8"/>
          </a:solidFill>
        </a:fill>
      </a:tcStyle>
    </a:band2H>
    <a:firstCol>
      <a:tcTxStyle b="off" i="off">
        <a:font>
          <a:latin typeface="Avenir Next Medium"/>
          <a:ea typeface="Avenir Next Medium"/>
          <a:cs typeface="Avenir Next Medium"/>
        </a:font>
        <a:srgbClr val="000000"/>
      </a:tcTxStyle>
      <a:tcStyle>
        <a:tcBdr>
          <a:left>
            <a:ln w="12700" cap="flat">
              <a:noFill/>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DAD7D3"/>
          </a:solidFill>
        </a:fill>
      </a:tcStyle>
    </a:firstCol>
    <a:lastRow>
      <a:tcTxStyle b="off" i="off">
        <a:font>
          <a:latin typeface="Avenir Next Medium"/>
          <a:ea typeface="Avenir Next Medium"/>
          <a:cs typeface="Avenir Next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noFill/>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noFill/>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6">
              <a:hueOff val="-134388"/>
            </a:schemeClr>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FEBE1"/>
          </a:solid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noFill/>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noFill/>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5413C"/>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noFill/>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lastRow>
    <a:fir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noFill/>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Based on this, the focus was stirred towards analyzing areas south-east and east of London. Therefore the central area of interest was reduced to have a radius of 2.5km. This places our location candidates mostly in boroughs Walworth and City of London (another potentially interesting borough is Wandsworth with large low restaurant density south-west from city center, however this borough is less interesting to stakeholders as it's mostly residential, less popular with tourists and less africans live here).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3"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14" name="Presentation Title"/>
          <p:cNvSpPr txBox="1"/>
          <p:nvPr>
            <p:ph type="title" hasCustomPrompt="1"/>
          </p:nvPr>
        </p:nvSpPr>
        <p:spPr>
          <a:prstGeom prst="rect">
            <a:avLst/>
          </a:prstGeom>
        </p:spPr>
        <p:txBody>
          <a:bodyPr/>
          <a:lstStyle/>
          <a:p>
            <a:pPr/>
            <a:r>
              <a:t>Presentation Title</a:t>
            </a:r>
          </a:p>
        </p:txBody>
      </p:sp>
      <p:sp>
        <p:nvSpPr>
          <p:cNvPr id="15"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08" name="Body Level One…"/>
          <p:cNvSpPr txBox="1"/>
          <p:nvPr>
            <p:ph type="body" sz="quarter" idx="1" hasCustomPrompt="1"/>
          </p:nvPr>
        </p:nvSpPr>
        <p:spPr>
          <a:xfrm>
            <a:off x="1727200" y="5281886"/>
            <a:ext cx="20929600" cy="3136901"/>
          </a:xfrm>
          <a:prstGeom prst="rect">
            <a:avLst/>
          </a:prstGeom>
        </p:spPr>
        <p:txBody>
          <a:bodyPr anchor="ctr"/>
          <a:lstStyle>
            <a:lvl1pPr>
              <a:lnSpc>
                <a:spcPct val="80000"/>
              </a:lnSpc>
              <a:defRPr spc="-86" sz="8600">
                <a:solidFill>
                  <a:srgbClr val="4A4A4A"/>
                </a:solidFill>
                <a:latin typeface="Publico Headline Roman"/>
                <a:ea typeface="Publico Headline Roman"/>
                <a:cs typeface="Publico Headline Roman"/>
                <a:sym typeface="Publico Headline Roman"/>
              </a:defRPr>
            </a:lvl1pPr>
            <a:lvl2pPr>
              <a:lnSpc>
                <a:spcPct val="80000"/>
              </a:lnSpc>
              <a:defRPr spc="-86" sz="8600">
                <a:solidFill>
                  <a:srgbClr val="4A4A4A"/>
                </a:solidFill>
                <a:latin typeface="Publico Headline Roman"/>
                <a:ea typeface="Publico Headline Roman"/>
                <a:cs typeface="Publico Headline Roman"/>
                <a:sym typeface="Publico Headline Roman"/>
              </a:defRPr>
            </a:lvl2pPr>
            <a:lvl3pPr>
              <a:lnSpc>
                <a:spcPct val="80000"/>
              </a:lnSpc>
              <a:defRPr spc="-86" sz="8600">
                <a:solidFill>
                  <a:srgbClr val="4A4A4A"/>
                </a:solidFill>
                <a:latin typeface="Publico Headline Roman"/>
                <a:ea typeface="Publico Headline Roman"/>
                <a:cs typeface="Publico Headline Roman"/>
                <a:sym typeface="Publico Headline Roman"/>
              </a:defRPr>
            </a:lvl3pPr>
            <a:lvl4pPr>
              <a:lnSpc>
                <a:spcPct val="80000"/>
              </a:lnSpc>
              <a:defRPr spc="-86" sz="8600">
                <a:solidFill>
                  <a:srgbClr val="4A4A4A"/>
                </a:solidFill>
                <a:latin typeface="Publico Headline Roman"/>
                <a:ea typeface="Publico Headline Roman"/>
                <a:cs typeface="Publico Headline Roman"/>
                <a:sym typeface="Publico Headline Roman"/>
              </a:defRPr>
            </a:lvl4pPr>
            <a:lvl5pPr>
              <a:lnSpc>
                <a:spcPct val="80000"/>
              </a:lnSpc>
              <a:defRPr spc="-86" sz="8600">
                <a:solidFill>
                  <a:srgbClr val="4A4A4A"/>
                </a:solidFill>
                <a:latin typeface="Publico Headline Roman"/>
                <a:ea typeface="Publico Headline Roman"/>
                <a:cs typeface="Publico Headline Roman"/>
                <a:sym typeface="Publico Headline Roman"/>
              </a:defRPr>
            </a:lvl5pPr>
          </a:lstStyle>
          <a:p>
            <a:pPr/>
            <a:r>
              <a:t>Statement</a:t>
            </a:r>
          </a:p>
          <a:p>
            <a:pPr lvl="1"/>
            <a:r>
              <a:t/>
            </a:r>
          </a:p>
          <a:p>
            <a:pPr lvl="2"/>
            <a:r>
              <a:t/>
            </a:r>
          </a:p>
          <a:p>
            <a:pPr lvl="3"/>
            <a:r>
              <a:t/>
            </a:r>
          </a:p>
          <a:p>
            <a:pPr lvl="4"/>
            <a:r>
              <a:t/>
            </a:r>
          </a:p>
        </p:txBody>
      </p:sp>
      <p:sp>
        <p:nvSpPr>
          <p:cNvPr id="109"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227AAF"/>
        </a:solidFill>
      </p:bgPr>
    </p:bg>
    <p:spTree>
      <p:nvGrpSpPr>
        <p:cNvPr id="1" name=""/>
        <p:cNvGrpSpPr/>
        <p:nvPr/>
      </p:nvGrpSpPr>
      <p:grpSpPr>
        <a:xfrm>
          <a:off x="0" y="0"/>
          <a:ext cx="0" cy="0"/>
          <a:chOff x="0" y="0"/>
          <a:chExt cx="0" cy="0"/>
        </a:xfrm>
      </p:grpSpPr>
      <p:sp>
        <p:nvSpPr>
          <p:cNvPr id="116" name="Fact information"/>
          <p:cNvSpPr txBox="1"/>
          <p:nvPr>
            <p:ph type="body" sz="quarter" idx="21" hasCustomPrompt="1"/>
          </p:nvPr>
        </p:nvSpPr>
        <p:spPr>
          <a:xfrm>
            <a:off x="1727200" y="8611966"/>
            <a:ext cx="20929600" cy="908813"/>
          </a:xfrm>
          <a:prstGeom prst="rect">
            <a:avLst/>
          </a:prstGeom>
        </p:spPr>
        <p:txBody>
          <a:bodyPr/>
          <a:lstStyle>
            <a:lvl1pPr>
              <a:spcBef>
                <a:spcPts val="2000"/>
              </a:spcBef>
              <a:defRPr>
                <a:solidFill>
                  <a:srgbClr val="F0EBE0"/>
                </a:solidFill>
              </a:defRPr>
            </a:lvl1pPr>
          </a:lstStyle>
          <a:p>
            <a:pPr/>
            <a:r>
              <a:t>Fact information</a:t>
            </a:r>
          </a:p>
        </p:txBody>
      </p:sp>
      <p:sp>
        <p:nvSpPr>
          <p:cNvPr id="117" name="Line"/>
          <p:cNvSpPr/>
          <p:nvPr/>
        </p:nvSpPr>
        <p:spPr>
          <a:xfrm>
            <a:off x="863600" y="12852400"/>
            <a:ext cx="22656801" cy="0"/>
          </a:xfrm>
          <a:prstGeom prst="line">
            <a:avLst/>
          </a:prstGeom>
          <a:ln w="127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118" name="Line"/>
          <p:cNvSpPr/>
          <p:nvPr/>
        </p:nvSpPr>
        <p:spPr>
          <a:xfrm>
            <a:off x="863600" y="889000"/>
            <a:ext cx="22656801" cy="0"/>
          </a:xfrm>
          <a:prstGeom prst="line">
            <a:avLst/>
          </a:prstGeom>
          <a:ln w="508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119" name="Body Level One…"/>
          <p:cNvSpPr txBox="1"/>
          <p:nvPr>
            <p:ph type="body" idx="1" hasCustomPrompt="1"/>
          </p:nvPr>
        </p:nvSpPr>
        <p:spPr>
          <a:xfrm>
            <a:off x="1727200" y="1098623"/>
            <a:ext cx="20929600" cy="7461177"/>
          </a:xfrm>
          <a:prstGeom prst="rect">
            <a:avLst/>
          </a:prstGeom>
        </p:spPr>
        <p:txBody>
          <a:bodyPr anchor="b"/>
          <a:lstStyle>
            <a:lvl1pPr>
              <a:lnSpc>
                <a:spcPct val="70000"/>
              </a:lnSpc>
              <a:defRPr b="1" spc="-300" sz="30000">
                <a:solidFill>
                  <a:srgbClr val="FFFFFF"/>
                </a:solidFill>
                <a:latin typeface="Publico Headline Roman"/>
                <a:ea typeface="Publico Headline Roman"/>
                <a:cs typeface="Publico Headline Roman"/>
                <a:sym typeface="Publico Headline Roman"/>
              </a:defRPr>
            </a:lvl1pPr>
            <a:lvl2pPr>
              <a:lnSpc>
                <a:spcPct val="70000"/>
              </a:lnSpc>
              <a:defRPr b="1" spc="-300" sz="30000">
                <a:solidFill>
                  <a:srgbClr val="FFFFFF"/>
                </a:solidFill>
                <a:latin typeface="Publico Headline Roman"/>
                <a:ea typeface="Publico Headline Roman"/>
                <a:cs typeface="Publico Headline Roman"/>
                <a:sym typeface="Publico Headline Roman"/>
              </a:defRPr>
            </a:lvl2pPr>
            <a:lvl3pPr>
              <a:lnSpc>
                <a:spcPct val="70000"/>
              </a:lnSpc>
              <a:defRPr b="1" spc="-300" sz="30000">
                <a:solidFill>
                  <a:srgbClr val="FFFFFF"/>
                </a:solidFill>
                <a:latin typeface="Publico Headline Roman"/>
                <a:ea typeface="Publico Headline Roman"/>
                <a:cs typeface="Publico Headline Roman"/>
                <a:sym typeface="Publico Headline Roman"/>
              </a:defRPr>
            </a:lvl3pPr>
            <a:lvl4pPr>
              <a:lnSpc>
                <a:spcPct val="70000"/>
              </a:lnSpc>
              <a:defRPr b="1" spc="-300" sz="30000">
                <a:solidFill>
                  <a:srgbClr val="FFFFFF"/>
                </a:solidFill>
                <a:latin typeface="Publico Headline Roman"/>
                <a:ea typeface="Publico Headline Roman"/>
                <a:cs typeface="Publico Headline Roman"/>
                <a:sym typeface="Publico Headline Roman"/>
              </a:defRPr>
            </a:lvl4pPr>
            <a:lvl5pPr>
              <a:lnSpc>
                <a:spcPct val="70000"/>
              </a:lnSpc>
              <a:defRPr b="1" spc="-300" sz="30000">
                <a:solidFill>
                  <a:srgbClr val="FFFFFF"/>
                </a:solidFill>
                <a:latin typeface="Publico Headline Roman"/>
                <a:ea typeface="Publico Headline Roman"/>
                <a:cs typeface="Publico Headline Roman"/>
                <a:sym typeface="Publico Headline Roman"/>
              </a:defRPr>
            </a:lvl5pPr>
          </a:lstStyle>
          <a:p>
            <a:pPr/>
            <a:r>
              <a:t>100%</a:t>
            </a:r>
          </a:p>
          <a:p>
            <a:pPr lvl="1"/>
            <a:r>
              <a:t/>
            </a:r>
          </a:p>
          <a:p>
            <a:pPr lvl="2"/>
            <a:r>
              <a:t/>
            </a:r>
          </a:p>
          <a:p>
            <a:pPr lvl="3"/>
            <a:r>
              <a:t/>
            </a:r>
          </a:p>
          <a:p>
            <a:pPr lvl="4"/>
            <a:r>
              <a:t/>
            </a:r>
          </a:p>
        </p:txBody>
      </p:sp>
      <p:sp>
        <p:nvSpPr>
          <p:cNvPr id="120"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27" name="Image"/>
          <p:cNvSpPr/>
          <p:nvPr>
            <p:ph type="pic" idx="21"/>
          </p:nvPr>
        </p:nvSpPr>
        <p:spPr>
          <a:xfrm>
            <a:off x="-25400" y="-5359400"/>
            <a:ext cx="24422100" cy="24422100"/>
          </a:xfrm>
          <a:prstGeom prst="rect">
            <a:avLst/>
          </a:prstGeom>
        </p:spPr>
        <p:txBody>
          <a:bodyPr lIns="91439" tIns="45719" rIns="91439" bIns="45719">
            <a:noAutofit/>
          </a:bodyPr>
          <a:lstStyle/>
          <a:p>
            <a:pPr/>
          </a:p>
        </p:txBody>
      </p:sp>
      <p:sp>
        <p:nvSpPr>
          <p:cNvPr id="128" name="Body Level One…"/>
          <p:cNvSpPr txBox="1"/>
          <p:nvPr>
            <p:ph type="body" sz="quarter" idx="1" hasCustomPrompt="1"/>
          </p:nvPr>
        </p:nvSpPr>
        <p:spPr>
          <a:xfrm>
            <a:off x="1409700" y="2119884"/>
            <a:ext cx="10775585" cy="1936416"/>
          </a:xfrm>
          <a:prstGeom prst="rect">
            <a:avLst/>
          </a:prstGeom>
        </p:spPr>
        <p:txBody>
          <a:bodyPr/>
          <a:lstStyle>
            <a:lvl1pPr>
              <a:defRPr spc="-58" sz="5800">
                <a:solidFill>
                  <a:srgbClr val="247AB0"/>
                </a:solidFill>
                <a:latin typeface="Publico Headline Roman"/>
                <a:ea typeface="Publico Headline Roman"/>
                <a:cs typeface="Publico Headline Roman"/>
                <a:sym typeface="Publico Headline Roman"/>
              </a:defRPr>
            </a:lvl1pPr>
            <a:lvl2pPr>
              <a:defRPr spc="-58" sz="5800">
                <a:solidFill>
                  <a:srgbClr val="247AB0"/>
                </a:solidFill>
                <a:latin typeface="Publico Headline Roman"/>
                <a:ea typeface="Publico Headline Roman"/>
                <a:cs typeface="Publico Headline Roman"/>
                <a:sym typeface="Publico Headline Roman"/>
              </a:defRPr>
            </a:lvl2pPr>
            <a:lvl3pPr>
              <a:defRPr spc="-58" sz="5800">
                <a:solidFill>
                  <a:srgbClr val="247AB0"/>
                </a:solidFill>
                <a:latin typeface="Publico Headline Roman"/>
                <a:ea typeface="Publico Headline Roman"/>
                <a:cs typeface="Publico Headline Roman"/>
                <a:sym typeface="Publico Headline Roman"/>
              </a:defRPr>
            </a:lvl3pPr>
            <a:lvl4pPr>
              <a:defRPr spc="-58" sz="5800">
                <a:solidFill>
                  <a:srgbClr val="247AB0"/>
                </a:solidFill>
                <a:latin typeface="Publico Headline Roman"/>
                <a:ea typeface="Publico Headline Roman"/>
                <a:cs typeface="Publico Headline Roman"/>
                <a:sym typeface="Publico Headline Roman"/>
              </a:defRPr>
            </a:lvl4pPr>
            <a:lvl5pPr>
              <a:defRPr spc="-58" sz="5800">
                <a:solidFill>
                  <a:srgbClr val="247AB0"/>
                </a:solidFill>
                <a:latin typeface="Publico Headline Roman"/>
                <a:ea typeface="Publico Headline Roman"/>
                <a:cs typeface="Publico Headline Roman"/>
                <a:sym typeface="Publico Headline Roman"/>
              </a:defRPr>
            </a:lvl5pPr>
          </a:lstStyle>
          <a:p>
            <a:pPr/>
            <a:r>
              <a:t>“Notable Quote”</a:t>
            </a:r>
          </a:p>
          <a:p>
            <a:pPr lvl="1"/>
            <a:r>
              <a:t/>
            </a:r>
          </a:p>
          <a:p>
            <a:pPr lvl="2"/>
            <a:r>
              <a:t/>
            </a:r>
          </a:p>
          <a:p>
            <a:pPr lvl="3"/>
            <a:r>
              <a:t/>
            </a:r>
          </a:p>
          <a:p>
            <a:pPr lvl="4"/>
            <a:r>
              <a:t/>
            </a:r>
          </a:p>
        </p:txBody>
      </p:sp>
      <p:sp>
        <p:nvSpPr>
          <p:cNvPr id="129" name="Line"/>
          <p:cNvSpPr/>
          <p:nvPr/>
        </p:nvSpPr>
        <p:spPr>
          <a:xfrm>
            <a:off x="863600" y="889000"/>
            <a:ext cx="22656801"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130" name="Line"/>
          <p:cNvSpPr/>
          <p:nvPr/>
        </p:nvSpPr>
        <p:spPr>
          <a:xfrm>
            <a:off x="863600" y="12852400"/>
            <a:ext cx="22656801"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131" name="Attribution"/>
          <p:cNvSpPr txBox="1"/>
          <p:nvPr>
            <p:ph type="body" sz="quarter" idx="22" hasCustomPrompt="1"/>
          </p:nvPr>
        </p:nvSpPr>
        <p:spPr>
          <a:xfrm>
            <a:off x="1409700" y="4051453"/>
            <a:ext cx="10775585" cy="543053"/>
          </a:xfrm>
          <a:prstGeom prst="rect">
            <a:avLst/>
          </a:prstGeom>
        </p:spPr>
        <p:txBody>
          <a:bodyPr anchor="ctr"/>
          <a:lstStyle>
            <a:lvl1pPr defTabSz="12700">
              <a:lnSpc>
                <a:spcPct val="10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2400">
                <a:solidFill>
                  <a:srgbClr val="227AAF"/>
                </a:solidFill>
                <a:latin typeface="Publico Text Semibold"/>
                <a:ea typeface="Publico Text Semibold"/>
                <a:cs typeface="Publico Text Semibold"/>
                <a:sym typeface="Publico Text Semibold"/>
              </a:defRPr>
            </a:lvl1pPr>
          </a:lstStyle>
          <a:p>
            <a:pPr/>
            <a:r>
              <a:t>Attribution</a:t>
            </a:r>
          </a:p>
        </p:txBody>
      </p:sp>
      <p:sp>
        <p:nvSpPr>
          <p:cNvPr id="13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39" name="Image"/>
          <p:cNvSpPr/>
          <p:nvPr>
            <p:ph type="pic" sz="quarter" idx="21"/>
          </p:nvPr>
        </p:nvSpPr>
        <p:spPr>
          <a:xfrm>
            <a:off x="14727242" y="5618197"/>
            <a:ext cx="7877462" cy="7877463"/>
          </a:xfrm>
          <a:prstGeom prst="rect">
            <a:avLst/>
          </a:prstGeom>
        </p:spPr>
        <p:txBody>
          <a:bodyPr lIns="91439" tIns="45719" rIns="91439" bIns="45719">
            <a:noAutofit/>
          </a:bodyPr>
          <a:lstStyle/>
          <a:p>
            <a:pPr/>
          </a:p>
        </p:txBody>
      </p:sp>
      <p:sp>
        <p:nvSpPr>
          <p:cNvPr id="140" name="609701706_939x626.jpg"/>
          <p:cNvSpPr/>
          <p:nvPr>
            <p:ph type="pic" sz="quarter" idx="22"/>
          </p:nvPr>
        </p:nvSpPr>
        <p:spPr>
          <a:xfrm>
            <a:off x="14700215" y="1511300"/>
            <a:ext cx="7943851" cy="5295900"/>
          </a:xfrm>
          <a:prstGeom prst="rect">
            <a:avLst/>
          </a:prstGeom>
        </p:spPr>
        <p:txBody>
          <a:bodyPr lIns="91439" tIns="45719" rIns="91439" bIns="45719">
            <a:noAutofit/>
          </a:bodyPr>
          <a:lstStyle/>
          <a:p>
            <a:pPr/>
          </a:p>
        </p:txBody>
      </p:sp>
      <p:sp>
        <p:nvSpPr>
          <p:cNvPr id="141" name="139465515_1890x1620.jpg"/>
          <p:cNvSpPr/>
          <p:nvPr>
            <p:ph type="pic" idx="23"/>
          </p:nvPr>
        </p:nvSpPr>
        <p:spPr>
          <a:xfrm>
            <a:off x="1778000" y="1346200"/>
            <a:ext cx="12852400" cy="11016343"/>
          </a:xfrm>
          <a:prstGeom prst="rect">
            <a:avLst/>
          </a:prstGeom>
        </p:spPr>
        <p:txBody>
          <a:bodyPr lIns="91439" tIns="45719" rIns="91439" bIns="45719">
            <a:noAutofit/>
          </a:bodyPr>
          <a:lstStyle/>
          <a:p>
            <a:pPr/>
          </a:p>
        </p:txBody>
      </p:sp>
      <p:sp>
        <p:nvSpPr>
          <p:cNvPr id="14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49" name="Image"/>
          <p:cNvSpPr/>
          <p:nvPr>
            <p:ph type="pic" idx="21"/>
          </p:nvPr>
        </p:nvSpPr>
        <p:spPr>
          <a:xfrm>
            <a:off x="1727200" y="-1422400"/>
            <a:ext cx="21310600" cy="15989300"/>
          </a:xfrm>
          <a:prstGeom prst="rect">
            <a:avLst/>
          </a:prstGeom>
        </p:spPr>
        <p:txBody>
          <a:bodyPr lIns="91439" tIns="45719" rIns="91439" bIns="45719">
            <a:noAutofit/>
          </a:bodyPr>
          <a:lstStyle/>
          <a:p>
            <a:pPr/>
          </a:p>
        </p:txBody>
      </p:sp>
      <p:sp>
        <p:nvSpPr>
          <p:cNvPr id="15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57"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3" name="178465776_2880x1920.jpg"/>
          <p:cNvSpPr/>
          <p:nvPr>
            <p:ph type="pic" idx="21"/>
          </p:nvPr>
        </p:nvSpPr>
        <p:spPr>
          <a:xfrm>
            <a:off x="-1" y="-2527300"/>
            <a:ext cx="24384001" cy="16256000"/>
          </a:xfrm>
          <a:prstGeom prst="rect">
            <a:avLst/>
          </a:prstGeom>
        </p:spPr>
        <p:txBody>
          <a:bodyPr lIns="91439" tIns="45719" rIns="91439" bIns="45719">
            <a:noAutofit/>
          </a:bodyPr>
          <a:lstStyle/>
          <a:p>
            <a:pPr/>
          </a:p>
        </p:txBody>
      </p:sp>
      <p:sp>
        <p:nvSpPr>
          <p:cNvPr id="24" name="Body Level One…"/>
          <p:cNvSpPr txBox="1"/>
          <p:nvPr>
            <p:ph type="body" sz="quarter" idx="1" hasCustomPrompt="1"/>
          </p:nvPr>
        </p:nvSpPr>
        <p:spPr>
          <a:xfrm>
            <a:off x="1727200" y="10718800"/>
            <a:ext cx="20929600" cy="2025650"/>
          </a:xfrm>
          <a:prstGeom prst="rect">
            <a:avLst/>
          </a:prstGeom>
        </p:spPr>
        <p:txBody>
          <a:bodyPr/>
          <a:lstStyle>
            <a:lvl1pPr>
              <a:spcBef>
                <a:spcPts val="2000"/>
              </a:spcBef>
              <a:defRPr>
                <a:solidFill>
                  <a:srgbClr val="F0EBE0"/>
                </a:solidFill>
              </a:defRPr>
            </a:lvl1pPr>
            <a:lvl2pPr>
              <a:spcBef>
                <a:spcPts val="2000"/>
              </a:spcBef>
              <a:defRPr>
                <a:solidFill>
                  <a:srgbClr val="F0EBE0"/>
                </a:solidFill>
              </a:defRPr>
            </a:lvl2pPr>
            <a:lvl3pPr indent="0">
              <a:spcBef>
                <a:spcPts val="2000"/>
              </a:spcBef>
              <a:defRPr>
                <a:solidFill>
                  <a:srgbClr val="F0EBE0"/>
                </a:solidFill>
              </a:defRPr>
            </a:lvl3pPr>
            <a:lvl4pPr indent="0">
              <a:spcBef>
                <a:spcPts val="2000"/>
              </a:spcBef>
              <a:defRPr>
                <a:solidFill>
                  <a:srgbClr val="F0EBE0"/>
                </a:solidFill>
              </a:defRPr>
            </a:lvl4pPr>
            <a:lvl5pPr indent="0">
              <a:spcBef>
                <a:spcPts val="2000"/>
              </a:spcBef>
              <a:defRPr>
                <a:solidFill>
                  <a:srgbClr val="F0EBE0"/>
                </a:solidFill>
              </a:defRPr>
            </a:lvl5pPr>
          </a:lstStyle>
          <a:p>
            <a:pPr/>
            <a:r>
              <a:t>Presentation Subtitle</a:t>
            </a:r>
          </a:p>
          <a:p>
            <a:pPr lvl="1"/>
            <a:r>
              <a:t/>
            </a:r>
          </a:p>
          <a:p>
            <a:pPr lvl="2"/>
            <a:r>
              <a:t/>
            </a:r>
          </a:p>
          <a:p>
            <a:pPr lvl="3"/>
            <a:r>
              <a:t/>
            </a:r>
          </a:p>
          <a:p>
            <a:pPr lvl="4"/>
            <a:r>
              <a:t/>
            </a:r>
          </a:p>
        </p:txBody>
      </p:sp>
      <p:sp>
        <p:nvSpPr>
          <p:cNvPr id="25" name="Presentation Title"/>
          <p:cNvSpPr txBox="1"/>
          <p:nvPr>
            <p:ph type="title" hasCustomPrompt="1"/>
          </p:nvPr>
        </p:nvSpPr>
        <p:spPr>
          <a:xfrm>
            <a:off x="1727200" y="7817246"/>
            <a:ext cx="20929600" cy="2799954"/>
          </a:xfrm>
          <a:prstGeom prst="rect">
            <a:avLst/>
          </a:prstGeom>
        </p:spPr>
        <p:txBody>
          <a:bodyPr/>
          <a:lstStyle>
            <a:lvl1pPr>
              <a:defRPr>
                <a:solidFill>
                  <a:srgbClr val="FFFFFF"/>
                </a:solidFill>
              </a:defRPr>
            </a:lvl1pPr>
          </a:lstStyle>
          <a:p>
            <a:pPr/>
            <a:r>
              <a:t>Presentation Title</a:t>
            </a:r>
          </a:p>
        </p:txBody>
      </p:sp>
      <p:sp>
        <p:nvSpPr>
          <p:cNvPr id="26" name="Author and Date"/>
          <p:cNvSpPr txBox="1"/>
          <p:nvPr>
            <p:ph type="body" sz="quarter" idx="22" hasCustomPrompt="1"/>
          </p:nvPr>
        </p:nvSpPr>
        <p:spPr>
          <a:xfrm>
            <a:off x="1727200" y="1003300"/>
            <a:ext cx="20929600" cy="480060"/>
          </a:xfrm>
          <a:prstGeom prst="rect">
            <a:avLst/>
          </a:prstGeom>
        </p:spPr>
        <p:txBody>
          <a:bodyPr anchor="ctr"/>
          <a:lstStyle>
            <a:lvl1pPr defTabSz="685800">
              <a:lnSpc>
                <a:spcPct val="100000"/>
              </a:lnSpc>
              <a:defRPr b="1" cap="all" spc="0" sz="2000">
                <a:solidFill>
                  <a:srgbClr val="F0EBE0"/>
                </a:solidFill>
              </a:defRPr>
            </a:lvl1pPr>
          </a:lstStyle>
          <a:p>
            <a:pPr/>
            <a:r>
              <a:t>Author and Date</a:t>
            </a:r>
          </a:p>
        </p:txBody>
      </p:sp>
      <p:sp>
        <p:nvSpPr>
          <p:cNvPr id="27" name="Line"/>
          <p:cNvSpPr/>
          <p:nvPr/>
        </p:nvSpPr>
        <p:spPr>
          <a:xfrm>
            <a:off x="863600" y="12852400"/>
            <a:ext cx="22656801" cy="0"/>
          </a:xfrm>
          <a:prstGeom prst="line">
            <a:avLst/>
          </a:prstGeom>
          <a:ln w="12700">
            <a:solidFill>
              <a:srgbClr val="FFFFFF">
                <a:alpha val="30000"/>
              </a:srgbClr>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28" name="Line"/>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29"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6" name="139465515_1890x1620.jpg"/>
          <p:cNvSpPr/>
          <p:nvPr>
            <p:ph type="pic" idx="21"/>
          </p:nvPr>
        </p:nvSpPr>
        <p:spPr>
          <a:xfrm>
            <a:off x="-3352800" y="0"/>
            <a:ext cx="16002000" cy="13716000"/>
          </a:xfrm>
          <a:prstGeom prst="rect">
            <a:avLst/>
          </a:prstGeom>
        </p:spPr>
        <p:txBody>
          <a:bodyPr lIns="91439" tIns="45719" rIns="91439" bIns="45719">
            <a:noAutofit/>
          </a:bodyPr>
          <a:lstStyle/>
          <a:p>
            <a:pPr/>
          </a:p>
        </p:txBody>
      </p:sp>
      <p:sp>
        <p:nvSpPr>
          <p:cNvPr id="37"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38" name="Body Level One…"/>
          <p:cNvSpPr txBox="1"/>
          <p:nvPr>
            <p:ph type="body" sz="quarter" idx="1" hasCustomPrompt="1"/>
          </p:nvPr>
        </p:nvSpPr>
        <p:spPr>
          <a:xfrm>
            <a:off x="13665200" y="7010400"/>
            <a:ext cx="9271000" cy="2312637"/>
          </a:xfrm>
          <a:prstGeom prst="rect">
            <a:avLst/>
          </a:prstGeom>
        </p:spPr>
        <p:txBody>
          <a:bodyPr/>
          <a:lstStyle>
            <a:lvl1pPr algn="l">
              <a:lnSpc>
                <a:spcPct val="80000"/>
              </a:lnSpc>
            </a:lvl1pPr>
            <a:lvl2pPr algn="l">
              <a:lnSpc>
                <a:spcPct val="80000"/>
              </a:lnSpc>
            </a:lvl2pPr>
            <a:lvl3pPr algn="l">
              <a:lnSpc>
                <a:spcPct val="80000"/>
              </a:lnSpc>
            </a:lvl3pPr>
            <a:lvl4pPr algn="l">
              <a:lnSpc>
                <a:spcPct val="80000"/>
              </a:lnSpc>
            </a:lvl4pPr>
            <a:lvl5pPr algn="l">
              <a:lnSpc>
                <a:spcPct val="80000"/>
              </a:lnSpc>
            </a:lvl5pPr>
          </a:lstStyle>
          <a:p>
            <a:pPr/>
            <a:r>
              <a:t>Slide Subtitle</a:t>
            </a:r>
          </a:p>
          <a:p>
            <a:pPr lvl="1"/>
            <a:r>
              <a:t/>
            </a:r>
          </a:p>
          <a:p>
            <a:pPr lvl="2"/>
            <a:r>
              <a:t/>
            </a:r>
          </a:p>
          <a:p>
            <a:pPr lvl="3"/>
            <a:r>
              <a:t/>
            </a:r>
          </a:p>
          <a:p>
            <a:pPr lvl="4"/>
            <a:r>
              <a:t/>
            </a:r>
          </a:p>
        </p:txBody>
      </p:sp>
      <p:sp>
        <p:nvSpPr>
          <p:cNvPr id="39" name="Author and Date"/>
          <p:cNvSpPr txBox="1"/>
          <p:nvPr>
            <p:ph type="body" sz="quarter" idx="22" hasCustomPrompt="1"/>
          </p:nvPr>
        </p:nvSpPr>
        <p:spPr>
          <a:xfrm>
            <a:off x="13665200" y="3746500"/>
            <a:ext cx="9271000" cy="482600"/>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40" name="Line"/>
          <p:cNvSpPr/>
          <p:nvPr/>
        </p:nvSpPr>
        <p:spPr>
          <a:xfrm>
            <a:off x="13665200" y="3721100"/>
            <a:ext cx="9283700"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41" name="Line"/>
          <p:cNvSpPr/>
          <p:nvPr/>
        </p:nvSpPr>
        <p:spPr>
          <a:xfrm>
            <a:off x="13665200" y="9525000"/>
            <a:ext cx="9283700"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4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9" name="Slide Title"/>
          <p:cNvSpPr txBox="1"/>
          <p:nvPr>
            <p:ph type="title" hasCustomPrompt="1"/>
          </p:nvPr>
        </p:nvSpPr>
        <p:spPr>
          <a:xfrm>
            <a:off x="1727200" y="1739900"/>
            <a:ext cx="20929600" cy="3225356"/>
          </a:xfrm>
          <a:prstGeom prst="rect">
            <a:avLst/>
          </a:prstGeom>
        </p:spPr>
        <p:txBody>
          <a:bodyPr anchor="t"/>
          <a:lstStyle/>
          <a:p>
            <a:pPr/>
            <a:r>
              <a:t>Slide Title</a:t>
            </a:r>
          </a:p>
        </p:txBody>
      </p:sp>
      <p:sp>
        <p:nvSpPr>
          <p:cNvPr id="50"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51" name="Body Level One…"/>
          <p:cNvSpPr txBox="1"/>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5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9" name="Body Level One…"/>
          <p:cNvSpPr txBox="1"/>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6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7" name="Body Level One…"/>
          <p:cNvSpPr txBox="1"/>
          <p:nvPr>
            <p:ph type="body" sz="quarter" idx="1" hasCustomPrompt="1"/>
          </p:nvPr>
        </p:nvSpPr>
        <p:spPr>
          <a:xfrm>
            <a:off x="13665200" y="7635875"/>
            <a:ext cx="9271000" cy="4568825"/>
          </a:xfrm>
          <a:prstGeom prst="rect">
            <a:avLst/>
          </a:prstGeom>
        </p:spPr>
        <p:txBody>
          <a:bodyPr/>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68" name="139465515_1890x1620.jpg"/>
          <p:cNvSpPr/>
          <p:nvPr>
            <p:ph type="pic" idx="21"/>
          </p:nvPr>
        </p:nvSpPr>
        <p:spPr>
          <a:xfrm>
            <a:off x="-3352800" y="0"/>
            <a:ext cx="16002000" cy="13716000"/>
          </a:xfrm>
          <a:prstGeom prst="rect">
            <a:avLst/>
          </a:prstGeom>
        </p:spPr>
        <p:txBody>
          <a:bodyPr lIns="91439" tIns="45719" rIns="91439" bIns="45719">
            <a:noAutofit/>
          </a:bodyPr>
          <a:lstStyle/>
          <a:p>
            <a:pPr/>
          </a:p>
        </p:txBody>
      </p:sp>
      <p:sp>
        <p:nvSpPr>
          <p:cNvPr id="69"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70" name="Author and Date"/>
          <p:cNvSpPr txBox="1"/>
          <p:nvPr>
            <p:ph type="body" sz="quarter" idx="22" hasCustomPrompt="1"/>
          </p:nvPr>
        </p:nvSpPr>
        <p:spPr>
          <a:xfrm>
            <a:off x="13665200" y="3740611"/>
            <a:ext cx="9271000" cy="482601"/>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71" name="Line"/>
          <p:cNvSpPr/>
          <p:nvPr/>
        </p:nvSpPr>
        <p:spPr>
          <a:xfrm>
            <a:off x="13665200" y="3721100"/>
            <a:ext cx="9283700"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72" name="Line"/>
          <p:cNvSpPr/>
          <p:nvPr/>
        </p:nvSpPr>
        <p:spPr>
          <a:xfrm>
            <a:off x="13665200" y="7010400"/>
            <a:ext cx="9283700"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7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227AAF"/>
        </a:solidFill>
      </p:bgPr>
    </p:bg>
    <p:spTree>
      <p:nvGrpSpPr>
        <p:cNvPr id="1" name=""/>
        <p:cNvGrpSpPr/>
        <p:nvPr/>
      </p:nvGrpSpPr>
      <p:grpSpPr>
        <a:xfrm>
          <a:off x="0" y="0"/>
          <a:ext cx="0" cy="0"/>
          <a:chOff x="0" y="0"/>
          <a:chExt cx="0" cy="0"/>
        </a:xfrm>
      </p:grpSpPr>
      <p:sp>
        <p:nvSpPr>
          <p:cNvPr id="80" name="Section Title"/>
          <p:cNvSpPr txBox="1"/>
          <p:nvPr>
            <p:ph type="title" hasCustomPrompt="1"/>
          </p:nvPr>
        </p:nvSpPr>
        <p:spPr>
          <a:xfrm>
            <a:off x="1727200" y="5410200"/>
            <a:ext cx="20929600" cy="2540000"/>
          </a:xfrm>
          <a:prstGeom prst="rect">
            <a:avLst/>
          </a:prstGeom>
        </p:spPr>
        <p:txBody>
          <a:bodyPr anchor="ctr"/>
          <a:lstStyle>
            <a:lvl1pPr algn="l">
              <a:defRPr>
                <a:solidFill>
                  <a:srgbClr val="FFFFFF"/>
                </a:solidFill>
              </a:defRPr>
            </a:lvl1pPr>
          </a:lstStyle>
          <a:p>
            <a:pPr/>
            <a:r>
              <a:t>Section Title</a:t>
            </a:r>
          </a:p>
        </p:txBody>
      </p:sp>
      <p:sp>
        <p:nvSpPr>
          <p:cNvPr id="81" name="Line"/>
          <p:cNvSpPr/>
          <p:nvPr/>
        </p:nvSpPr>
        <p:spPr>
          <a:xfrm>
            <a:off x="863600" y="12852400"/>
            <a:ext cx="22656801" cy="0"/>
          </a:xfrm>
          <a:prstGeom prst="line">
            <a:avLst/>
          </a:prstGeom>
          <a:ln w="127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82" name="Line"/>
          <p:cNvSpPr/>
          <p:nvPr/>
        </p:nvSpPr>
        <p:spPr>
          <a:xfrm>
            <a:off x="863600" y="889000"/>
            <a:ext cx="22656801" cy="0"/>
          </a:xfrm>
          <a:prstGeom prst="line">
            <a:avLst/>
          </a:prstGeom>
          <a:ln w="508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83"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0" name="Slide Title"/>
          <p:cNvSpPr txBox="1"/>
          <p:nvPr>
            <p:ph type="title" hasCustomPrompt="1"/>
          </p:nvPr>
        </p:nvSpPr>
        <p:spPr>
          <a:xfrm>
            <a:off x="1727200" y="1739900"/>
            <a:ext cx="20929600" cy="3229571"/>
          </a:xfrm>
          <a:prstGeom prst="rect">
            <a:avLst/>
          </a:prstGeom>
        </p:spPr>
        <p:txBody>
          <a:bodyPr anchor="t"/>
          <a:lstStyle/>
          <a:p>
            <a:pPr/>
            <a:r>
              <a:t>Slide Title</a:t>
            </a:r>
          </a:p>
        </p:txBody>
      </p:sp>
      <p:sp>
        <p:nvSpPr>
          <p:cNvPr id="91"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9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99" name="Agenda Title"/>
          <p:cNvSpPr txBox="1"/>
          <p:nvPr>
            <p:ph type="title" hasCustomPrompt="1"/>
          </p:nvPr>
        </p:nvSpPr>
        <p:spPr>
          <a:xfrm>
            <a:off x="1727200" y="1739900"/>
            <a:ext cx="20929600" cy="3300115"/>
          </a:xfrm>
          <a:prstGeom prst="rect">
            <a:avLst/>
          </a:prstGeom>
        </p:spPr>
        <p:txBody>
          <a:bodyPr anchor="t"/>
          <a:lstStyle/>
          <a:p>
            <a:pPr/>
            <a:r>
              <a:t>Agenda Title</a:t>
            </a:r>
          </a:p>
        </p:txBody>
      </p:sp>
      <p:sp>
        <p:nvSpPr>
          <p:cNvPr id="100" name="Body Level One…"/>
          <p:cNvSpPr txBox="1"/>
          <p:nvPr>
            <p:ph type="body" sz="half" idx="1" hasCustomPrompt="1"/>
          </p:nvPr>
        </p:nvSpPr>
        <p:spPr>
          <a:xfrm>
            <a:off x="1727200" y="5043258"/>
            <a:ext cx="20929600" cy="6172201"/>
          </a:xfrm>
          <a:prstGeom prst="rect">
            <a:avLst/>
          </a:prstGeom>
        </p:spPr>
        <p:txBody>
          <a:bodyPr/>
          <a:lstStyle>
            <a:lvl1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1pPr>
            <a:lvl2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2pPr>
            <a:lvl3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3pPr>
            <a:lvl4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4pPr>
            <a:lvl5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5pPr>
          </a:lstStyle>
          <a:p>
            <a:pPr/>
            <a:r>
              <a:t>Agenda Topics</a:t>
            </a:r>
          </a:p>
          <a:p>
            <a:pPr lvl="1"/>
            <a:r>
              <a:t/>
            </a:r>
          </a:p>
          <a:p>
            <a:pPr lvl="2"/>
            <a:r>
              <a:t/>
            </a:r>
          </a:p>
          <a:p>
            <a:pPr lvl="3"/>
            <a:r>
              <a:t/>
            </a:r>
          </a:p>
          <a:p>
            <a:pPr lvl="4"/>
            <a:r>
              <a:t/>
            </a:r>
          </a:p>
        </p:txBody>
      </p:sp>
      <p:sp>
        <p:nvSpPr>
          <p:cNvPr id="101"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0EBE0"/>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727200" y="4428480"/>
            <a:ext cx="20929600" cy="27978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Line"/>
          <p:cNvSpPr/>
          <p:nvPr/>
        </p:nvSpPr>
        <p:spPr>
          <a:xfrm>
            <a:off x="863600" y="889000"/>
            <a:ext cx="22656801"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4" name="Line"/>
          <p:cNvSpPr/>
          <p:nvPr/>
        </p:nvSpPr>
        <p:spPr>
          <a:xfrm>
            <a:off x="863600" y="12852400"/>
            <a:ext cx="22656801"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5" name="Body Level One…"/>
          <p:cNvSpPr txBox="1"/>
          <p:nvPr>
            <p:ph type="body" idx="1" hasCustomPrompt="1"/>
          </p:nvPr>
        </p:nvSpPr>
        <p:spPr>
          <a:xfrm>
            <a:off x="1727200" y="7251700"/>
            <a:ext cx="20929600" cy="2038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a:t>
            </a:r>
          </a:p>
          <a:p>
            <a:pPr lvl="1"/>
            <a:r>
              <a:t/>
            </a:r>
          </a:p>
          <a:p>
            <a:pPr lvl="2"/>
            <a:r>
              <a:t/>
            </a:r>
          </a:p>
          <a:p>
            <a:pPr lvl="3"/>
            <a:r>
              <a:t/>
            </a:r>
          </a:p>
          <a:p>
            <a:pPr lvl="4"/>
            <a:r>
              <a:t/>
            </a:r>
          </a:p>
        </p:txBody>
      </p:sp>
      <p:sp>
        <p:nvSpPr>
          <p:cNvPr id="6" name="Slide Number"/>
          <p:cNvSpPr txBox="1"/>
          <p:nvPr>
            <p:ph type="sldNum" sz="quarter" idx="2"/>
          </p:nvPr>
        </p:nvSpPr>
        <p:spPr>
          <a:xfrm>
            <a:off x="11998832" y="13030199"/>
            <a:ext cx="386335" cy="419101"/>
          </a:xfrm>
          <a:prstGeom prst="rect">
            <a:avLst/>
          </a:prstGeom>
          <a:ln w="12700">
            <a:miter lim="400000"/>
          </a:ln>
        </p:spPr>
        <p:txBody>
          <a:bodyPr wrap="none" lIns="50800" tIns="50800" rIns="50800" bIns="50800" anchor="b">
            <a:spAutoFit/>
          </a:bodyPr>
          <a:lstStyle>
            <a:lvl1pPr defTabSz="821531">
              <a:spcBef>
                <a:spcPts val="0"/>
              </a:spcBef>
              <a:defRPr sz="1800">
                <a:solidFill>
                  <a:srgbClr val="227AA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9pPr>
    </p:titleStyle>
    <p:bodyStyle>
      <a:lvl1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1pPr>
      <a:lvl2pPr marL="0" marR="0" indent="4572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2pPr>
      <a:lvl3pPr marL="0" marR="0" indent="9144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3pPr>
      <a:lvl4pPr marL="0" marR="0" indent="13716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4pPr>
      <a:lvl5pPr marL="0" marR="0" indent="18288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5pPr>
      <a:lvl6pPr marL="0" marR="0" indent="22860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6pPr>
      <a:lvl7pPr marL="0" marR="0" indent="27432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7pPr>
      <a:lvl8pPr marL="0" marR="0" indent="32004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8pPr>
      <a:lvl9pPr marL="0" marR="0" indent="36576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1pPr>
      <a:lvl2pPr marL="0" marR="0" indent="457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2pPr>
      <a:lvl3pPr marL="0" marR="0" indent="914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3pPr>
      <a:lvl4pPr marL="0" marR="0" indent="1371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4pPr>
      <a:lvl5pPr marL="0" marR="0" indent="18288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5pPr>
      <a:lvl6pPr marL="0" marR="0" indent="22860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6pPr>
      <a:lvl7pPr marL="0" marR="0" indent="2743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7pPr>
      <a:lvl8pPr marL="0" marR="0" indent="3200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8pPr>
      <a:lvl9pPr marL="0" marR="0" indent="3657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Image" descr="Image"/>
          <p:cNvPicPr>
            <a:picLocks noChangeAspect="1"/>
          </p:cNvPicPr>
          <p:nvPr>
            <p:ph type="pic" idx="21"/>
          </p:nvPr>
        </p:nvPicPr>
        <p:blipFill>
          <a:blip r:embed="rId2">
            <a:extLst/>
          </a:blip>
          <a:srcRect l="0" t="15546" r="0" b="78"/>
          <a:stretch>
            <a:fillRect/>
          </a:stretch>
        </p:blipFill>
        <p:spPr>
          <a:xfrm>
            <a:off x="-1" y="0"/>
            <a:ext cx="24384001" cy="13716000"/>
          </a:xfrm>
          <a:prstGeom prst="rect">
            <a:avLst/>
          </a:prstGeom>
        </p:spPr>
      </p:pic>
      <p:sp>
        <p:nvSpPr>
          <p:cNvPr id="167" name="Using location data to help determine candidate areas"/>
          <p:cNvSpPr txBox="1"/>
          <p:nvPr>
            <p:ph type="body" sz="quarter" idx="1"/>
          </p:nvPr>
        </p:nvSpPr>
        <p:spPr>
          <a:prstGeom prst="rect">
            <a:avLst/>
          </a:prstGeom>
        </p:spPr>
        <p:txBody>
          <a:bodyPr/>
          <a:lstStyle/>
          <a:p>
            <a:pPr/>
            <a:r>
              <a:t>Using location data to help determine candidate areas</a:t>
            </a:r>
          </a:p>
        </p:txBody>
      </p:sp>
      <p:sp>
        <p:nvSpPr>
          <p:cNvPr id="168" name="Opening a new restaurant"/>
          <p:cNvSpPr txBox="1"/>
          <p:nvPr>
            <p:ph type="title"/>
          </p:nvPr>
        </p:nvSpPr>
        <p:spPr>
          <a:prstGeom prst="rect">
            <a:avLst/>
          </a:prstGeom>
        </p:spPr>
        <p:txBody>
          <a:bodyPr/>
          <a:lstStyle/>
          <a:p>
            <a:pPr/>
            <a:r>
              <a:t>Opening a new restaurant</a:t>
            </a:r>
          </a:p>
        </p:txBody>
      </p:sp>
      <p:sp>
        <p:nvSpPr>
          <p:cNvPr id="169" name="Ansu Turay 2021"/>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Ansu Turay 2021</a:t>
            </a:r>
          </a:p>
        </p:txBody>
      </p:sp>
      <p:sp>
        <p:nvSpPr>
          <p:cNvPr id="170" name="Line"/>
          <p:cNvSpPr/>
          <p:nvPr/>
        </p:nvSpPr>
        <p:spPr>
          <a:xfrm>
            <a:off x="863600" y="12852400"/>
            <a:ext cx="22656801" cy="0"/>
          </a:xfrm>
          <a:prstGeom prst="line">
            <a:avLst/>
          </a:prstGeom>
          <a:ln w="12700">
            <a:solidFill>
              <a:srgbClr val="FFFFFF">
                <a:alpha val="30000"/>
              </a:srgbClr>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171" name="Line"/>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New Restaurant locations"/>
          <p:cNvSpPr txBox="1"/>
          <p:nvPr>
            <p:ph type="title"/>
          </p:nvPr>
        </p:nvSpPr>
        <p:spPr>
          <a:prstGeom prst="rect">
            <a:avLst/>
          </a:prstGeom>
        </p:spPr>
        <p:txBody>
          <a:bodyPr/>
          <a:lstStyle/>
          <a:p>
            <a:pPr/>
            <a:r>
              <a:t>New Restaurant locations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estaurants near…"/>
          <p:cNvSpPr txBox="1"/>
          <p:nvPr>
            <p:ph type="title"/>
          </p:nvPr>
        </p:nvSpPr>
        <p:spPr>
          <a:prstGeom prst="rect">
            <a:avLst/>
          </a:prstGeom>
        </p:spPr>
        <p:txBody>
          <a:bodyPr/>
          <a:lstStyle/>
          <a:p>
            <a:pPr/>
            <a:r>
              <a:t>Restaurants near </a:t>
            </a:r>
          </a:p>
          <a:p>
            <a:pPr/>
            <a:r>
              <a:t>candidate areas</a:t>
            </a:r>
          </a:p>
        </p:txBody>
      </p:sp>
      <p:sp>
        <p:nvSpPr>
          <p:cNvPr id="208" name="ansu turay 202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ansu turay 2021</a:t>
            </a:r>
          </a:p>
        </p:txBody>
      </p:sp>
      <p:graphicFrame>
        <p:nvGraphicFramePr>
          <p:cNvPr id="209" name="Table"/>
          <p:cNvGraphicFramePr/>
          <p:nvPr/>
        </p:nvGraphicFramePr>
        <p:xfrm>
          <a:off x="3665967" y="5794970"/>
          <a:ext cx="14943865" cy="635981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489585"/>
                <a:gridCol w="2489585"/>
                <a:gridCol w="2489585"/>
                <a:gridCol w="2489585"/>
                <a:gridCol w="3437220"/>
                <a:gridCol w="3656502"/>
              </a:tblGrid>
              <a:tr h="2198404">
                <a:tc>
                  <a:txBody>
                    <a:bodyPr/>
                    <a:lstStyle/>
                    <a:p>
                      <a:pPr defTabSz="457200">
                        <a:defRPr b="0">
                          <a:solidFill>
                            <a:srgbClr val="000000"/>
                          </a:solidFill>
                        </a:defRPr>
                      </a:pPr>
                      <a:r>
                        <a:rPr b="1" sz="3200">
                          <a:solidFill>
                            <a:srgbClr val="000000">
                              <a:alpha val="87058"/>
                            </a:srgbClr>
                          </a:solidFill>
                          <a:sym typeface="Avenir Next Regular"/>
                        </a:rPr>
                        <a:t>Latitude</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12700">
                      <a:solidFill>
                        <a:srgbClr val="000000"/>
                      </a:solidFill>
                      <a:miter lim="400000"/>
                    </a:lnB>
                  </a:tcPr>
                </a:tc>
                <a:tc>
                  <a:txBody>
                    <a:bodyPr/>
                    <a:lstStyle/>
                    <a:p>
                      <a:pPr defTabSz="457200">
                        <a:defRPr b="0">
                          <a:solidFill>
                            <a:srgbClr val="000000"/>
                          </a:solidFill>
                        </a:defRPr>
                      </a:pPr>
                      <a:r>
                        <a:rPr b="1" sz="3200">
                          <a:solidFill>
                            <a:srgbClr val="000000">
                              <a:alpha val="87058"/>
                            </a:srgbClr>
                          </a:solidFill>
                          <a:sym typeface="Avenir Next Regular"/>
                        </a:rPr>
                        <a:t>Longitude</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12700">
                      <a:solidFill>
                        <a:srgbClr val="000000"/>
                      </a:solidFill>
                      <a:miter lim="400000"/>
                    </a:lnB>
                  </a:tcPr>
                </a:tc>
                <a:tc>
                  <a:txBody>
                    <a:bodyPr/>
                    <a:lstStyle/>
                    <a:p>
                      <a:pPr defTabSz="457200">
                        <a:defRPr b="0">
                          <a:solidFill>
                            <a:srgbClr val="000000"/>
                          </a:solidFill>
                        </a:defRPr>
                      </a:pPr>
                      <a:r>
                        <a:rPr b="1" sz="3200">
                          <a:solidFill>
                            <a:srgbClr val="000000">
                              <a:alpha val="87058"/>
                            </a:srgbClr>
                          </a:solidFill>
                          <a:sym typeface="Avenir Next Regular"/>
                        </a:rPr>
                        <a:t>X</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12700">
                      <a:solidFill>
                        <a:srgbClr val="000000"/>
                      </a:solidFill>
                      <a:miter lim="400000"/>
                    </a:lnB>
                  </a:tcPr>
                </a:tc>
                <a:tc>
                  <a:txBody>
                    <a:bodyPr/>
                    <a:lstStyle/>
                    <a:p>
                      <a:pPr defTabSz="457200">
                        <a:defRPr b="0">
                          <a:solidFill>
                            <a:srgbClr val="000000"/>
                          </a:solidFill>
                        </a:defRPr>
                      </a:pPr>
                      <a:r>
                        <a:rPr b="1" sz="3200">
                          <a:solidFill>
                            <a:srgbClr val="000000">
                              <a:alpha val="87058"/>
                            </a:srgbClr>
                          </a:solidFill>
                          <a:sym typeface="Avenir Next Regular"/>
                        </a:rPr>
                        <a:t>Y</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12700">
                      <a:solidFill>
                        <a:srgbClr val="000000"/>
                      </a:solidFill>
                      <a:miter lim="400000"/>
                    </a:lnB>
                  </a:tcPr>
                </a:tc>
                <a:tc>
                  <a:txBody>
                    <a:bodyPr/>
                    <a:lstStyle/>
                    <a:p>
                      <a:pPr defTabSz="457200">
                        <a:defRPr b="0">
                          <a:solidFill>
                            <a:srgbClr val="000000"/>
                          </a:solidFill>
                        </a:defRPr>
                      </a:pPr>
                      <a:r>
                        <a:rPr b="1" sz="3200">
                          <a:solidFill>
                            <a:srgbClr val="000000">
                              <a:alpha val="87058"/>
                            </a:srgbClr>
                          </a:solidFill>
                          <a:sym typeface="Avenir Next Regular"/>
                        </a:rPr>
                        <a:t>Restaurants nearby</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12700">
                      <a:solidFill>
                        <a:srgbClr val="000000"/>
                      </a:solidFill>
                      <a:miter lim="400000"/>
                    </a:lnB>
                  </a:tcPr>
                </a:tc>
                <a:tc>
                  <a:txBody>
                    <a:bodyPr/>
                    <a:lstStyle/>
                    <a:p>
                      <a:pPr defTabSz="457200">
                        <a:defRPr b="0">
                          <a:solidFill>
                            <a:srgbClr val="000000"/>
                          </a:solidFill>
                        </a:defRPr>
                      </a:pPr>
                      <a:r>
                        <a:rPr b="1" sz="3200">
                          <a:solidFill>
                            <a:srgbClr val="000000">
                              <a:alpha val="87058"/>
                            </a:srgbClr>
                          </a:solidFill>
                          <a:sym typeface="Avenir Next Regular"/>
                        </a:rPr>
                        <a:t>Distance to an African restaurant</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12700">
                      <a:solidFill>
                        <a:srgbClr val="000000"/>
                      </a:solidFill>
                      <a:miter lim="400000"/>
                    </a:lnB>
                  </a:tcPr>
                </a:tc>
              </a:tr>
              <a:tr h="855379">
                <a:tc>
                  <a:txBody>
                    <a:bodyPr/>
                    <a:lstStyle/>
                    <a:p>
                      <a:pPr defTabSz="457200">
                        <a:defRPr>
                          <a:solidFill>
                            <a:srgbClr val="000000"/>
                          </a:solidFill>
                        </a:defRPr>
                      </a:pPr>
                      <a:r>
                        <a:rPr sz="3200">
                          <a:solidFill>
                            <a:srgbClr val="000000">
                              <a:alpha val="87058"/>
                            </a:srgbClr>
                          </a:solidFill>
                          <a:sym typeface="Avenir Next Regular"/>
                        </a:rPr>
                        <a:t>51.472453</a:t>
                      </a:r>
                    </a:p>
                  </a:txBody>
                  <a:tcPr marL="76200" marR="76200" marT="76200" marB="76200" anchor="ctr" anchorCtr="0" horzOverflow="overflow">
                    <a:lnL w="6350">
                      <a:solidFill>
                        <a:srgbClr val="000000"/>
                      </a:solidFill>
                      <a:miter lim="400000"/>
                    </a:lnL>
                    <a:lnR w="6350">
                      <a:solidFill>
                        <a:srgbClr val="000000"/>
                      </a:solidFill>
                      <a:miter lim="400000"/>
                    </a:lnR>
                    <a:lnT w="12700">
                      <a:solidFill>
                        <a:srgbClr val="000000"/>
                      </a:solidFill>
                      <a:miter lim="400000"/>
                    </a:lnT>
                    <a:lnB w="6350">
                      <a:solidFill>
                        <a:srgbClr val="000000"/>
                      </a:solidFill>
                      <a:miter lim="400000"/>
                    </a:lnB>
                  </a:tcPr>
                </a:tc>
                <a:tc>
                  <a:txBody>
                    <a:bodyPr/>
                    <a:lstStyle/>
                    <a:p>
                      <a:pPr defTabSz="457200">
                        <a:defRPr>
                          <a:solidFill>
                            <a:srgbClr val="000000"/>
                          </a:solidFill>
                        </a:defRPr>
                      </a:pPr>
                      <a:r>
                        <a:rPr sz="3200">
                          <a:solidFill>
                            <a:srgbClr val="000000">
                              <a:alpha val="87058"/>
                            </a:srgbClr>
                          </a:solidFill>
                          <a:sym typeface="Avenir Next Regular"/>
                        </a:rPr>
                        <a:t>-0.083196</a:t>
                      </a:r>
                    </a:p>
                  </a:txBody>
                  <a:tcPr marL="76200" marR="76200" marT="76200" marB="76200" anchor="ctr" anchorCtr="0" horzOverflow="overflow">
                    <a:lnL w="6350">
                      <a:solidFill>
                        <a:srgbClr val="000000"/>
                      </a:solidFill>
                      <a:miter lim="400000"/>
                    </a:lnL>
                    <a:lnR w="6350">
                      <a:solidFill>
                        <a:srgbClr val="000000"/>
                      </a:solidFill>
                      <a:miter lim="400000"/>
                    </a:lnR>
                    <a:lnT w="12700">
                      <a:solidFill>
                        <a:srgbClr val="000000"/>
                      </a:solidFill>
                      <a:miter lim="400000"/>
                    </a:lnT>
                    <a:lnB w="6350">
                      <a:solidFill>
                        <a:srgbClr val="000000"/>
                      </a:solidFill>
                      <a:miter lim="400000"/>
                    </a:lnB>
                  </a:tcPr>
                </a:tc>
                <a:tc>
                  <a:txBody>
                    <a:bodyPr/>
                    <a:lstStyle/>
                    <a:p>
                      <a:pPr defTabSz="457200">
                        <a:defRPr>
                          <a:solidFill>
                            <a:srgbClr val="000000"/>
                          </a:solidFill>
                        </a:defRPr>
                      </a:pPr>
                      <a:r>
                        <a:rPr sz="3200">
                          <a:solidFill>
                            <a:srgbClr val="000000">
                              <a:alpha val="87058"/>
                            </a:srgbClr>
                          </a:solidFill>
                          <a:sym typeface="Avenir Next Regular"/>
                        </a:rPr>
                        <a:t>-544764</a:t>
                      </a:r>
                    </a:p>
                  </a:txBody>
                  <a:tcPr marL="76200" marR="76200" marT="76200" marB="76200" anchor="ctr" anchorCtr="0" horzOverflow="overflow">
                    <a:lnL w="6350">
                      <a:solidFill>
                        <a:srgbClr val="000000"/>
                      </a:solidFill>
                      <a:miter lim="400000"/>
                    </a:lnL>
                    <a:lnR w="6350">
                      <a:solidFill>
                        <a:srgbClr val="000000"/>
                      </a:solidFill>
                      <a:miter lim="400000"/>
                    </a:lnR>
                    <a:lnT w="12700">
                      <a:solidFill>
                        <a:srgbClr val="000000"/>
                      </a:solidFill>
                      <a:miter lim="400000"/>
                    </a:lnT>
                    <a:lnB w="6350">
                      <a:solidFill>
                        <a:srgbClr val="000000"/>
                      </a:solidFill>
                      <a:miter lim="400000"/>
                    </a:lnB>
                  </a:tcPr>
                </a:tc>
                <a:tc>
                  <a:txBody>
                    <a:bodyPr/>
                    <a:lstStyle/>
                    <a:p>
                      <a:pPr defTabSz="457200">
                        <a:defRPr>
                          <a:solidFill>
                            <a:srgbClr val="000000"/>
                          </a:solidFill>
                        </a:defRPr>
                      </a:pPr>
                      <a:r>
                        <a:rPr sz="3200">
                          <a:solidFill>
                            <a:srgbClr val="000000">
                              <a:alpha val="87058"/>
                            </a:srgbClr>
                          </a:solidFill>
                          <a:sym typeface="Avenir Next Regular"/>
                        </a:rPr>
                        <a:t>5.81E+10</a:t>
                      </a:r>
                    </a:p>
                  </a:txBody>
                  <a:tcPr marL="76200" marR="76200" marT="76200" marB="76200" anchor="ctr" anchorCtr="0" horzOverflow="overflow">
                    <a:lnL w="6350">
                      <a:solidFill>
                        <a:srgbClr val="000000"/>
                      </a:solidFill>
                      <a:miter lim="400000"/>
                    </a:lnL>
                    <a:lnR w="6350">
                      <a:solidFill>
                        <a:srgbClr val="000000"/>
                      </a:solidFill>
                      <a:miter lim="400000"/>
                    </a:lnR>
                    <a:lnT w="12700">
                      <a:solidFill>
                        <a:srgbClr val="000000"/>
                      </a:solidFill>
                      <a:miter lim="400000"/>
                    </a:lnT>
                    <a:lnB w="6350">
                      <a:solidFill>
                        <a:srgbClr val="000000"/>
                      </a:solidFill>
                      <a:miter lim="400000"/>
                    </a:lnB>
                  </a:tcPr>
                </a:tc>
                <a:tc>
                  <a:txBody>
                    <a:bodyPr/>
                    <a:lstStyle/>
                    <a:p>
                      <a:pPr defTabSz="457200">
                        <a:defRPr>
                          <a:solidFill>
                            <a:srgbClr val="000000"/>
                          </a:solidFill>
                        </a:defRPr>
                      </a:pPr>
                      <a:r>
                        <a:rPr sz="3200">
                          <a:solidFill>
                            <a:srgbClr val="000000">
                              <a:alpha val="87058"/>
                            </a:srgbClr>
                          </a:solidFill>
                          <a:sym typeface="Avenir Next Regular"/>
                        </a:rPr>
                        <a:t>4</a:t>
                      </a:r>
                    </a:p>
                  </a:txBody>
                  <a:tcPr marL="76200" marR="76200" marT="76200" marB="76200" anchor="ctr" anchorCtr="0" horzOverflow="overflow">
                    <a:lnL w="6350">
                      <a:solidFill>
                        <a:srgbClr val="000000"/>
                      </a:solidFill>
                      <a:miter lim="400000"/>
                    </a:lnL>
                    <a:lnR w="6350">
                      <a:solidFill>
                        <a:srgbClr val="000000"/>
                      </a:solidFill>
                      <a:miter lim="400000"/>
                    </a:lnR>
                    <a:lnT w="12700">
                      <a:solidFill>
                        <a:srgbClr val="000000"/>
                      </a:solidFill>
                      <a:miter lim="400000"/>
                    </a:lnT>
                    <a:lnB w="6350">
                      <a:solidFill>
                        <a:srgbClr val="000000"/>
                      </a:solidFill>
                      <a:miter lim="400000"/>
                    </a:lnB>
                  </a:tcPr>
                </a:tc>
                <a:tc>
                  <a:txBody>
                    <a:bodyPr/>
                    <a:lstStyle/>
                    <a:p>
                      <a:pPr defTabSz="457200">
                        <a:defRPr>
                          <a:solidFill>
                            <a:srgbClr val="000000"/>
                          </a:solidFill>
                        </a:defRPr>
                      </a:pPr>
                      <a:r>
                        <a:rPr sz="3200">
                          <a:solidFill>
                            <a:srgbClr val="000000">
                              <a:alpha val="87058"/>
                            </a:srgbClr>
                          </a:solidFill>
                          <a:sym typeface="Avenir Next Regular"/>
                        </a:rPr>
                        <a:t>1050</a:t>
                      </a:r>
                    </a:p>
                  </a:txBody>
                  <a:tcPr marL="76200" marR="76200" marT="76200" marB="76200" anchor="ctr" anchorCtr="0" horzOverflow="overflow">
                    <a:lnL w="6350">
                      <a:solidFill>
                        <a:srgbClr val="000000"/>
                      </a:solidFill>
                      <a:miter lim="400000"/>
                    </a:lnL>
                    <a:lnR w="6350">
                      <a:solidFill>
                        <a:srgbClr val="000000"/>
                      </a:solidFill>
                      <a:miter lim="400000"/>
                    </a:lnR>
                    <a:lnT w="12700">
                      <a:solidFill>
                        <a:srgbClr val="000000"/>
                      </a:solidFill>
                      <a:miter lim="400000"/>
                    </a:lnT>
                    <a:lnB w="6350">
                      <a:solidFill>
                        <a:srgbClr val="000000"/>
                      </a:solidFill>
                      <a:miter lim="400000"/>
                    </a:lnB>
                  </a:tcPr>
                </a:tc>
              </a:tr>
              <a:tr h="847384">
                <a:tc>
                  <a:txBody>
                    <a:bodyPr/>
                    <a:lstStyle/>
                    <a:p>
                      <a:pPr defTabSz="457200">
                        <a:defRPr>
                          <a:solidFill>
                            <a:srgbClr val="000000"/>
                          </a:solidFill>
                        </a:defRPr>
                      </a:pPr>
                      <a:r>
                        <a:rPr sz="3200">
                          <a:solidFill>
                            <a:srgbClr val="000000">
                              <a:alpha val="87058"/>
                            </a:srgbClr>
                          </a:solidFill>
                          <a:sym typeface="Avenir Next Regular"/>
                        </a:rPr>
                        <a:t>51.472636</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c>
                  <a:txBody>
                    <a:bodyPr/>
                    <a:lstStyle/>
                    <a:p>
                      <a:pPr defTabSz="457200">
                        <a:defRPr>
                          <a:solidFill>
                            <a:srgbClr val="000000"/>
                          </a:solidFill>
                        </a:defRPr>
                      </a:pPr>
                      <a:r>
                        <a:rPr sz="3200">
                          <a:solidFill>
                            <a:srgbClr val="000000">
                              <a:alpha val="87058"/>
                            </a:srgbClr>
                          </a:solidFill>
                          <a:sym typeface="Avenir Next Regular"/>
                        </a:rPr>
                        <a:t>-0.081806</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c>
                  <a:txBody>
                    <a:bodyPr/>
                    <a:lstStyle/>
                    <a:p>
                      <a:pPr defTabSz="457200">
                        <a:defRPr>
                          <a:solidFill>
                            <a:srgbClr val="000000"/>
                          </a:solidFill>
                        </a:defRPr>
                      </a:pPr>
                      <a:r>
                        <a:rPr sz="3200">
                          <a:solidFill>
                            <a:srgbClr val="000000">
                              <a:alpha val="87058"/>
                            </a:srgbClr>
                          </a:solidFill>
                          <a:sym typeface="Avenir Next Regular"/>
                        </a:rPr>
                        <a:t>-544664</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c>
                  <a:txBody>
                    <a:bodyPr/>
                    <a:lstStyle/>
                    <a:p>
                      <a:pPr defTabSz="457200">
                        <a:defRPr>
                          <a:solidFill>
                            <a:srgbClr val="000000"/>
                          </a:solidFill>
                        </a:defRPr>
                      </a:pPr>
                      <a:r>
                        <a:rPr sz="3200">
                          <a:solidFill>
                            <a:srgbClr val="000000">
                              <a:alpha val="87058"/>
                            </a:srgbClr>
                          </a:solidFill>
                          <a:sym typeface="Avenir Next Regular"/>
                        </a:rPr>
                        <a:t>5.81E+10</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c>
                  <a:txBody>
                    <a:bodyPr/>
                    <a:lstStyle/>
                    <a:p>
                      <a:pPr defTabSz="457200">
                        <a:defRPr>
                          <a:solidFill>
                            <a:srgbClr val="000000"/>
                          </a:solidFill>
                        </a:defRPr>
                      </a:pPr>
                      <a:r>
                        <a:rPr sz="3200">
                          <a:solidFill>
                            <a:srgbClr val="000000">
                              <a:alpha val="87058"/>
                            </a:srgbClr>
                          </a:solidFill>
                          <a:sym typeface="Avenir Next Regular"/>
                        </a:rPr>
                        <a:t>4</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c>
                  <a:txBody>
                    <a:bodyPr/>
                    <a:lstStyle/>
                    <a:p>
                      <a:pPr defTabSz="457200">
                        <a:defRPr>
                          <a:solidFill>
                            <a:srgbClr val="000000"/>
                          </a:solidFill>
                        </a:defRPr>
                      </a:pPr>
                      <a:r>
                        <a:rPr sz="3200">
                          <a:solidFill>
                            <a:srgbClr val="000000">
                              <a:alpha val="87058"/>
                            </a:srgbClr>
                          </a:solidFill>
                          <a:sym typeface="Avenir Next Regular"/>
                        </a:rPr>
                        <a:t>1113</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r>
              <a:tr h="847384">
                <a:tc>
                  <a:txBody>
                    <a:bodyPr/>
                    <a:lstStyle/>
                    <a:p>
                      <a:pPr defTabSz="457200">
                        <a:defRPr>
                          <a:solidFill>
                            <a:srgbClr val="000000"/>
                          </a:solidFill>
                        </a:defRPr>
                      </a:pPr>
                      <a:r>
                        <a:rPr sz="3200">
                          <a:solidFill>
                            <a:srgbClr val="000000">
                              <a:alpha val="87058"/>
                            </a:srgbClr>
                          </a:solidFill>
                          <a:sym typeface="Avenir Next Regular"/>
                        </a:rPr>
                        <a:t>51.472198</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defRPr>
                          <a:solidFill>
                            <a:srgbClr val="000000"/>
                          </a:solidFill>
                        </a:defRPr>
                      </a:pPr>
                      <a:r>
                        <a:rPr sz="3200">
                          <a:solidFill>
                            <a:srgbClr val="000000">
                              <a:alpha val="87058"/>
                            </a:srgbClr>
                          </a:solidFill>
                          <a:sym typeface="Avenir Next Regular"/>
                        </a:rPr>
                        <a:t>-0.091095</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defRPr>
                          <a:solidFill>
                            <a:srgbClr val="000000"/>
                          </a:solidFill>
                        </a:defRPr>
                      </a:pPr>
                      <a:r>
                        <a:rPr sz="3200">
                          <a:solidFill>
                            <a:srgbClr val="000000">
                              <a:alpha val="87058"/>
                            </a:srgbClr>
                          </a:solidFill>
                          <a:sym typeface="Avenir Next Regular"/>
                        </a:rPr>
                        <a:t>-545314</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defRPr>
                          <a:solidFill>
                            <a:srgbClr val="000000"/>
                          </a:solidFill>
                        </a:defRPr>
                      </a:pPr>
                      <a:r>
                        <a:rPr sz="3200">
                          <a:solidFill>
                            <a:srgbClr val="000000">
                              <a:alpha val="87058"/>
                            </a:srgbClr>
                          </a:solidFill>
                          <a:sym typeface="Avenir Next Regular"/>
                        </a:rPr>
                        <a:t>5.81E+10</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defRPr>
                          <a:solidFill>
                            <a:srgbClr val="000000"/>
                          </a:solidFill>
                        </a:defRPr>
                      </a:pPr>
                      <a:r>
                        <a:rPr sz="3200">
                          <a:solidFill>
                            <a:srgbClr val="000000">
                              <a:alpha val="87058"/>
                            </a:srgbClr>
                          </a:solidFill>
                          <a:sym typeface="Avenir Next Regular"/>
                        </a:rPr>
                        <a:t>18</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defRPr>
                          <a:solidFill>
                            <a:srgbClr val="000000"/>
                          </a:solidFill>
                        </a:defRPr>
                      </a:pPr>
                      <a:r>
                        <a:rPr sz="3200">
                          <a:solidFill>
                            <a:srgbClr val="000000">
                              <a:alpha val="87058"/>
                            </a:srgbClr>
                          </a:solidFill>
                          <a:sym typeface="Avenir Next Regular"/>
                        </a:rPr>
                        <a:t>760</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847384">
                <a:tc>
                  <a:txBody>
                    <a:bodyPr/>
                    <a:lstStyle/>
                    <a:p>
                      <a:pPr defTabSz="457200">
                        <a:defRPr>
                          <a:solidFill>
                            <a:srgbClr val="000000"/>
                          </a:solidFill>
                        </a:defRPr>
                      </a:pPr>
                      <a:r>
                        <a:rPr sz="3200">
                          <a:solidFill>
                            <a:srgbClr val="000000">
                              <a:alpha val="87058"/>
                            </a:srgbClr>
                          </a:solidFill>
                          <a:sym typeface="Avenir Next Regular"/>
                        </a:rPr>
                        <a:t>51.472381</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c>
                  <a:txBody>
                    <a:bodyPr/>
                    <a:lstStyle/>
                    <a:p>
                      <a:pPr defTabSz="457200">
                        <a:defRPr>
                          <a:solidFill>
                            <a:srgbClr val="000000"/>
                          </a:solidFill>
                        </a:defRPr>
                      </a:pPr>
                      <a:r>
                        <a:rPr sz="3200">
                          <a:solidFill>
                            <a:srgbClr val="000000">
                              <a:alpha val="87058"/>
                            </a:srgbClr>
                          </a:solidFill>
                          <a:sym typeface="Avenir Next Regular"/>
                        </a:rPr>
                        <a:t>-0.089705</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c>
                  <a:txBody>
                    <a:bodyPr/>
                    <a:lstStyle/>
                    <a:p>
                      <a:pPr defTabSz="457200">
                        <a:defRPr>
                          <a:solidFill>
                            <a:srgbClr val="000000"/>
                          </a:solidFill>
                        </a:defRPr>
                      </a:pPr>
                      <a:r>
                        <a:rPr sz="3200">
                          <a:solidFill>
                            <a:srgbClr val="000000">
                              <a:alpha val="87058"/>
                            </a:srgbClr>
                          </a:solidFill>
                          <a:sym typeface="Avenir Next Regular"/>
                        </a:rPr>
                        <a:t>-545214</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c>
                  <a:txBody>
                    <a:bodyPr/>
                    <a:lstStyle/>
                    <a:p>
                      <a:pPr defTabSz="457200">
                        <a:defRPr>
                          <a:solidFill>
                            <a:srgbClr val="000000"/>
                          </a:solidFill>
                        </a:defRPr>
                      </a:pPr>
                      <a:r>
                        <a:rPr sz="3200">
                          <a:solidFill>
                            <a:srgbClr val="000000">
                              <a:alpha val="87058"/>
                            </a:srgbClr>
                          </a:solidFill>
                          <a:sym typeface="Avenir Next Regular"/>
                        </a:rPr>
                        <a:t>5.81E+10</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c>
                  <a:txBody>
                    <a:bodyPr/>
                    <a:lstStyle/>
                    <a:p>
                      <a:pPr defTabSz="457200">
                        <a:defRPr>
                          <a:solidFill>
                            <a:srgbClr val="000000"/>
                          </a:solidFill>
                        </a:defRPr>
                      </a:pPr>
                      <a:r>
                        <a:rPr sz="3200">
                          <a:solidFill>
                            <a:srgbClr val="000000">
                              <a:alpha val="87058"/>
                            </a:srgbClr>
                          </a:solidFill>
                          <a:sym typeface="Avenir Next Regular"/>
                        </a:rPr>
                        <a:t>13</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c>
                  <a:txBody>
                    <a:bodyPr/>
                    <a:lstStyle/>
                    <a:p>
                      <a:pPr defTabSz="457200">
                        <a:defRPr>
                          <a:solidFill>
                            <a:srgbClr val="000000"/>
                          </a:solidFill>
                        </a:defRPr>
                      </a:pPr>
                      <a:r>
                        <a:rPr sz="3200">
                          <a:solidFill>
                            <a:srgbClr val="000000">
                              <a:alpha val="87058"/>
                            </a:srgbClr>
                          </a:solidFill>
                          <a:sym typeface="Avenir Next Regular"/>
                        </a:rPr>
                        <a:t>777</a:t>
                      </a:r>
                    </a:p>
                  </a:txBody>
                  <a:tcPr marL="76200" marR="76200" marT="76200" marB="76200" anchor="ctr"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F2F4F7"/>
                    </a:solidFill>
                  </a:tcPr>
                </a:tc>
              </a:tr>
            </a:tbl>
          </a:graphicData>
        </a:graphic>
      </p:graphicFrame>
      <p:sp>
        <p:nvSpPr>
          <p:cNvPr id="210" name="Table.2 - location data of restaurants that fall outside the scope. Locations with no more than two restaurants nearby was 1245. Locations with no African restaurants within 400m was 2060. And locations with both conditions met was 1104."/>
          <p:cNvSpPr txBox="1"/>
          <p:nvPr/>
        </p:nvSpPr>
        <p:spPr>
          <a:xfrm>
            <a:off x="3699043" y="11446154"/>
            <a:ext cx="16985914" cy="958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indent="304800" algn="l" defTabSz="457200">
              <a:lnSpc>
                <a:spcPct val="150000"/>
              </a:lnSpc>
              <a:spcBef>
                <a:spcPts val="0"/>
              </a:spcBef>
              <a:defRPr>
                <a:latin typeface="Avenir Next Regular"/>
                <a:ea typeface="Avenir Next Regular"/>
                <a:cs typeface="Avenir Next Regular"/>
                <a:sym typeface="Avenir Next Regular"/>
              </a:defRPr>
            </a:pPr>
            <a:r>
              <a:rPr i="1"/>
              <a:t>Table.2</a:t>
            </a:r>
            <a:r>
              <a:t> - location data of restaurants that fall outside the scope. Locations with no more than two restaurants nearby was </a:t>
            </a:r>
            <a:r>
              <a:rPr b="1"/>
              <a:t>1245</a:t>
            </a:r>
            <a:r>
              <a:t>. Locations with no African restaurants within 400m was </a:t>
            </a:r>
            <a:r>
              <a:rPr b="1"/>
              <a:t>2060</a:t>
            </a:r>
            <a:r>
              <a:t>.</a:t>
            </a:r>
            <a:r>
              <a:rPr b="1"/>
              <a:t> </a:t>
            </a:r>
            <a:r>
              <a:t>And</a:t>
            </a:r>
            <a:r>
              <a:rPr b="1"/>
              <a:t> l</a:t>
            </a:r>
            <a:r>
              <a:t>ocations with both conditions met was </a:t>
            </a:r>
            <a:r>
              <a:rPr b="1"/>
              <a:t>1104</a:t>
            </a:r>
            <a:r>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Image" descr="Image"/>
          <p:cNvPicPr>
            <a:picLocks noChangeAspect="1"/>
          </p:cNvPicPr>
          <p:nvPr>
            <p:ph type="pic" idx="22"/>
          </p:nvPr>
        </p:nvPicPr>
        <p:blipFill>
          <a:blip r:embed="rId2">
            <a:extLst/>
          </a:blip>
          <a:srcRect l="400" t="0" r="400" b="0"/>
          <a:stretch>
            <a:fillRect/>
          </a:stretch>
        </p:blipFill>
        <p:spPr>
          <a:xfrm>
            <a:off x="14732000" y="1511300"/>
            <a:ext cx="7880282" cy="5295900"/>
          </a:xfrm>
          <a:prstGeom prst="rect">
            <a:avLst/>
          </a:prstGeom>
        </p:spPr>
      </p:pic>
      <p:grpSp>
        <p:nvGrpSpPr>
          <p:cNvPr id="215" name="Image Gallery"/>
          <p:cNvGrpSpPr/>
          <p:nvPr/>
        </p:nvGrpSpPr>
        <p:grpSpPr>
          <a:xfrm>
            <a:off x="2363784" y="1495692"/>
            <a:ext cx="12313946" cy="10931344"/>
            <a:chOff x="0" y="0"/>
            <a:chExt cx="12313945" cy="10931342"/>
          </a:xfrm>
        </p:grpSpPr>
        <p:pic>
          <p:nvPicPr>
            <p:cNvPr id="213" name="Screen Shot 1442-05-30 at 3.32.29 AM.png" descr="Screen Shot 1442-05-30 at 3.32.29 AM.png"/>
            <p:cNvPicPr>
              <a:picLocks noChangeAspect="1"/>
            </p:cNvPicPr>
            <p:nvPr/>
          </p:nvPicPr>
          <p:blipFill>
            <a:blip r:embed="rId3">
              <a:extLst/>
            </a:blip>
            <a:srcRect l="22133" t="0" r="22133" b="0"/>
            <a:stretch>
              <a:fillRect/>
            </a:stretch>
          </p:blipFill>
          <p:spPr>
            <a:xfrm>
              <a:off x="0" y="0"/>
              <a:ext cx="12313946" cy="10359843"/>
            </a:xfrm>
            <a:prstGeom prst="rect">
              <a:avLst/>
            </a:prstGeom>
            <a:ln w="12700" cap="flat">
              <a:noFill/>
              <a:miter lim="400000"/>
            </a:ln>
            <a:effectLst/>
          </p:spPr>
        </p:pic>
        <p:sp>
          <p:nvSpPr>
            <p:cNvPr id="214" name="Fig.3 -clusters represent groupings of most of the candidate locations"/>
            <p:cNvSpPr/>
            <p:nvPr/>
          </p:nvSpPr>
          <p:spPr>
            <a:xfrm>
              <a:off x="0" y="10436042"/>
              <a:ext cx="12313946"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lgn="just" defTabSz="457200">
                <a:lnSpc>
                  <a:spcPct val="120000"/>
                </a:lnSpc>
                <a:spcBef>
                  <a:spcPts val="0"/>
                </a:spcBef>
                <a:defRPr>
                  <a:latin typeface="Avenir Next Regular"/>
                  <a:ea typeface="Avenir Next Regular"/>
                  <a:cs typeface="Avenir Next Regular"/>
                  <a:sym typeface="Avenir Next Regular"/>
                </a:defRPr>
              </a:pPr>
              <a:r>
                <a:rPr i="1"/>
                <a:t>Fig.3</a:t>
              </a:r>
              <a:r>
                <a:t> -clusters represent groupings of most of the candidate locations</a:t>
              </a:r>
            </a:p>
          </p:txBody>
        </p:sp>
      </p:grpSp>
      <p:grpSp>
        <p:nvGrpSpPr>
          <p:cNvPr id="218" name="Image Gallery"/>
          <p:cNvGrpSpPr/>
          <p:nvPr/>
        </p:nvGrpSpPr>
        <p:grpSpPr>
          <a:xfrm>
            <a:off x="14723960" y="1535643"/>
            <a:ext cx="7872811" cy="5846567"/>
            <a:chOff x="0" y="0"/>
            <a:chExt cx="7872809" cy="5846566"/>
          </a:xfrm>
        </p:grpSpPr>
        <p:pic>
          <p:nvPicPr>
            <p:cNvPr id="216" name="Screen Shot 1442-05-30 at 3.08.19 AM.png" descr="Screen Shot 1442-05-30 at 3.08.19 AM.png"/>
            <p:cNvPicPr>
              <a:picLocks noChangeAspect="1"/>
            </p:cNvPicPr>
            <p:nvPr/>
          </p:nvPicPr>
          <p:blipFill>
            <a:blip r:embed="rId4">
              <a:extLst/>
            </a:blip>
            <a:srcRect l="4885" t="0" r="4885" b="0"/>
            <a:stretch>
              <a:fillRect/>
            </a:stretch>
          </p:blipFill>
          <p:spPr>
            <a:xfrm>
              <a:off x="0" y="0"/>
              <a:ext cx="7872810" cy="5275067"/>
            </a:xfrm>
            <a:prstGeom prst="rect">
              <a:avLst/>
            </a:prstGeom>
            <a:ln w="12700" cap="flat">
              <a:noFill/>
              <a:miter lim="400000"/>
            </a:ln>
            <a:effectLst/>
          </p:spPr>
        </p:pic>
        <p:sp>
          <p:nvSpPr>
            <p:cNvPr id="217" name="Caption"/>
            <p:cNvSpPr/>
            <p:nvPr/>
          </p:nvSpPr>
          <p:spPr>
            <a:xfrm>
              <a:off x="0" y="5351266"/>
              <a:ext cx="7872810"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solidFill>
                    <a:srgbClr val="53585F"/>
                  </a:solidFill>
                </a:defRPr>
              </a:lvl1pPr>
            </a:lstStyle>
            <a:p>
              <a:pPr/>
              <a:r>
                <a:t>Caption</a:t>
              </a:r>
            </a:p>
          </p:txBody>
        </p:sp>
      </p:grpSp>
      <p:grpSp>
        <p:nvGrpSpPr>
          <p:cNvPr id="221" name="Image Gallery"/>
          <p:cNvGrpSpPr/>
          <p:nvPr/>
        </p:nvGrpSpPr>
        <p:grpSpPr>
          <a:xfrm>
            <a:off x="14723960" y="6916240"/>
            <a:ext cx="7872810" cy="6240267"/>
            <a:chOff x="0" y="0"/>
            <a:chExt cx="7872809" cy="6240266"/>
          </a:xfrm>
        </p:grpSpPr>
        <p:pic>
          <p:nvPicPr>
            <p:cNvPr id="219" name="Screen Shot 1442-05-30 at 3.18.32 AM.png" descr="Screen Shot 1442-05-30 at 3.18.32 AM.png"/>
            <p:cNvPicPr>
              <a:picLocks noChangeAspect="1"/>
            </p:cNvPicPr>
            <p:nvPr/>
          </p:nvPicPr>
          <p:blipFill>
            <a:blip r:embed="rId5">
              <a:extLst/>
            </a:blip>
            <a:srcRect l="15010" t="0" r="15010" b="0"/>
            <a:stretch>
              <a:fillRect/>
            </a:stretch>
          </p:blipFill>
          <p:spPr>
            <a:xfrm>
              <a:off x="0" y="0"/>
              <a:ext cx="7872810" cy="5275067"/>
            </a:xfrm>
            <a:prstGeom prst="rect">
              <a:avLst/>
            </a:prstGeom>
            <a:ln w="12700" cap="flat">
              <a:noFill/>
              <a:miter lim="400000"/>
            </a:ln>
            <a:effectLst/>
          </p:spPr>
        </p:pic>
        <p:sp>
          <p:nvSpPr>
            <p:cNvPr id="220" name="Fig.4 &amp; 5 - indication of zones with low number of restaurants in vicinity, and *no* african restaurants at all nearby"/>
            <p:cNvSpPr/>
            <p:nvPr/>
          </p:nvSpPr>
          <p:spPr>
            <a:xfrm>
              <a:off x="0" y="5351266"/>
              <a:ext cx="7872810" cy="88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lgn="just">
                <a:defRPr sz="2100">
                  <a:solidFill>
                    <a:srgbClr val="53585F"/>
                  </a:solidFill>
                </a:defRPr>
              </a:pPr>
              <a:r>
                <a:rPr i="1">
                  <a:latin typeface="Avenir Next Regular"/>
                  <a:ea typeface="Avenir Next Regular"/>
                  <a:cs typeface="Avenir Next Regular"/>
                  <a:sym typeface="Avenir Next Regular"/>
                </a:rPr>
                <a:t>Fig.4 </a:t>
              </a:r>
              <a:r>
                <a:t>&amp; </a:t>
              </a:r>
              <a:r>
                <a:rPr i="1">
                  <a:latin typeface="Avenir Next Regular"/>
                  <a:ea typeface="Avenir Next Regular"/>
                  <a:cs typeface="Avenir Next Regular"/>
                  <a:sym typeface="Avenir Next Regular"/>
                </a:rPr>
                <a:t>5</a:t>
              </a:r>
              <a:r>
                <a:t> - indication of zones with low number of restaurants in vicinity, and *no* african restaurants at all nearby</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Conclusion and future directions"/>
          <p:cNvSpPr txBox="1"/>
          <p:nvPr>
            <p:ph type="title"/>
          </p:nvPr>
        </p:nvSpPr>
        <p:spPr>
          <a:prstGeom prst="rect">
            <a:avLst/>
          </a:prstGeom>
        </p:spPr>
        <p:txBody>
          <a:bodyPr/>
          <a:lstStyle/>
          <a:p>
            <a:pPr/>
            <a:r>
              <a:t>Conclusion and future directions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Conclusion and future directions"/>
          <p:cNvSpPr txBox="1"/>
          <p:nvPr>
            <p:ph type="title"/>
          </p:nvPr>
        </p:nvSpPr>
        <p:spPr>
          <a:prstGeom prst="rect">
            <a:avLst/>
          </a:prstGeom>
        </p:spPr>
        <p:txBody>
          <a:bodyPr/>
          <a:lstStyle/>
          <a:p>
            <a:pPr/>
            <a:r>
              <a:t>Conclusion and future directions</a:t>
            </a:r>
          </a:p>
        </p:txBody>
      </p:sp>
      <p:sp>
        <p:nvSpPr>
          <p:cNvPr id="226" name="Ansu turay 202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Ansu turay 2021</a:t>
            </a:r>
          </a:p>
        </p:txBody>
      </p:sp>
      <p:sp>
        <p:nvSpPr>
          <p:cNvPr id="227" name="Clustering was performed in order to create major zones of interest.…"/>
          <p:cNvSpPr txBox="1"/>
          <p:nvPr>
            <p:ph type="body" sz="half" idx="1"/>
          </p:nvPr>
        </p:nvSpPr>
        <p:spPr>
          <a:prstGeom prst="rect">
            <a:avLst/>
          </a:prstGeom>
        </p:spPr>
        <p:txBody>
          <a:bodyPr/>
          <a:lstStyle/>
          <a:p>
            <a:pPr/>
            <a:r>
              <a:t>Clustering was performed in order to create major zones of interest.</a:t>
            </a:r>
          </a:p>
          <a:p>
            <a:pPr/>
            <a:r>
              <a:t>15 candidate addresses were produced as consequence.</a:t>
            </a:r>
          </a:p>
          <a:p>
            <a:pPr/>
            <a:r>
              <a:t>The final decision on the optimal restaurant location will be made by stakeholders based on specific characteristics of neighborhoods</a:t>
            </a:r>
          </a:p>
          <a:p>
            <a:pPr/>
          </a:p>
          <a:p>
            <a:pPr/>
          </a:p>
          <a:p>
            <a:pPr/>
            <a:r>
              <a:t>The limitation we found whilst conducting our analysis was that we were only able to take in account restaurants that had registered with one of the known providers.</a:t>
            </a:r>
          </a:p>
          <a:p>
            <a:pPr/>
            <a:r>
              <a:t>The distance from the nearest African restaurant to the center of one of the candidate areas is based on the data taken from Foursquare (</a:t>
            </a:r>
            <a:r>
              <a:rPr i="1">
                <a:latin typeface="Avenir Next Regular"/>
                <a:ea typeface="Avenir Next Regular"/>
                <a:cs typeface="Avenir Next Regular"/>
                <a:sym typeface="Avenir Next Regular"/>
              </a:rPr>
              <a:t>Table.2</a:t>
            </a:r>
            <a: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Agenda"/>
          <p:cNvSpPr txBox="1"/>
          <p:nvPr>
            <p:ph type="title"/>
          </p:nvPr>
        </p:nvSpPr>
        <p:spPr>
          <a:prstGeom prst="rect">
            <a:avLst/>
          </a:prstGeom>
        </p:spPr>
        <p:txBody>
          <a:bodyPr/>
          <a:lstStyle/>
          <a:p>
            <a:pPr/>
            <a:r>
              <a:t>Agenda</a:t>
            </a:r>
          </a:p>
        </p:txBody>
      </p:sp>
      <p:sp>
        <p:nvSpPr>
          <p:cNvPr id="174" name="* Provide a list of established West African Restaurants (WAR) within London…"/>
          <p:cNvSpPr txBox="1"/>
          <p:nvPr>
            <p:ph type="body" sz="half" idx="1"/>
          </p:nvPr>
        </p:nvSpPr>
        <p:spPr>
          <a:prstGeom prst="rect">
            <a:avLst/>
          </a:prstGeom>
        </p:spPr>
        <p:txBody>
          <a:bodyPr/>
          <a:lstStyle/>
          <a:p>
            <a:pPr/>
            <a:r>
              <a:t>* Provide a list of established West African Restaurants (WAR) within London</a:t>
            </a:r>
          </a:p>
          <a:p>
            <a:pPr/>
            <a:r>
              <a:t>* Distinguish WAR from other restaurants on folium map</a:t>
            </a:r>
          </a:p>
          <a:p>
            <a:pPr/>
            <a:r>
              <a:t>*Provide a list of 15 candidate areas for opening a new WAR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Background"/>
          <p:cNvSpPr txBox="1"/>
          <p:nvPr>
            <p:ph type="title"/>
          </p:nvPr>
        </p:nvSpPr>
        <p:spPr>
          <a:prstGeom prst="rect">
            <a:avLst/>
          </a:prstGeom>
        </p:spPr>
        <p:txBody>
          <a:bodyPr/>
          <a:lstStyle/>
          <a:p>
            <a:pPr/>
            <a:r>
              <a:t>Background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Based on data retrieved from the London datastore - the population of migrants since 1821 has steadily increased.…"/>
          <p:cNvSpPr txBox="1"/>
          <p:nvPr>
            <p:ph type="body" sz="quarter" idx="1"/>
          </p:nvPr>
        </p:nvSpPr>
        <p:spPr>
          <a:prstGeom prst="rect">
            <a:avLst/>
          </a:prstGeom>
        </p:spPr>
        <p:txBody>
          <a:bodyPr/>
          <a:lstStyle/>
          <a:p>
            <a:pPr algn="just"/>
            <a:r>
              <a:t>Based on data retrieved from the London datastore - the population of migrants since 1821 has steadily increased.</a:t>
            </a:r>
          </a:p>
          <a:p>
            <a:pPr algn="just"/>
            <a:r>
              <a:t> Cultural integration via intermarriages, friendships built within the workforce or academia etc has led to positive adaptations of social norms. This is evident in food and music. </a:t>
            </a:r>
          </a:p>
        </p:txBody>
      </p:sp>
      <p:sp>
        <p:nvSpPr>
          <p:cNvPr id="179" name="Background"/>
          <p:cNvSpPr txBox="1"/>
          <p:nvPr>
            <p:ph type="title"/>
          </p:nvPr>
        </p:nvSpPr>
        <p:spPr>
          <a:prstGeom prst="rect">
            <a:avLst/>
          </a:prstGeom>
        </p:spPr>
        <p:txBody>
          <a:bodyPr/>
          <a:lstStyle/>
          <a:p>
            <a:pPr/>
            <a:r>
              <a:t>Background</a:t>
            </a:r>
          </a:p>
        </p:txBody>
      </p:sp>
      <p:sp>
        <p:nvSpPr>
          <p:cNvPr id="180" name="Author and Date"/>
          <p:cNvSpPr txBox="1"/>
          <p:nvPr>
            <p:ph type="body" idx="22"/>
          </p:nvPr>
        </p:nvSpPr>
        <p:spPr>
          <a:prstGeom prst="rect">
            <a:avLst/>
          </a:prstGeom>
        </p:spPr>
        <p:txBody>
          <a:bodyPr/>
          <a:lstStyle/>
          <a:p>
            <a:pPr/>
          </a:p>
        </p:txBody>
      </p:sp>
      <p:grpSp>
        <p:nvGrpSpPr>
          <p:cNvPr id="183" name="Image Gallery"/>
          <p:cNvGrpSpPr/>
          <p:nvPr/>
        </p:nvGrpSpPr>
        <p:grpSpPr>
          <a:xfrm>
            <a:off x="-34814" y="-91654"/>
            <a:ext cx="12000938" cy="14445408"/>
            <a:chOff x="0" y="0"/>
            <a:chExt cx="12000937" cy="14445406"/>
          </a:xfrm>
        </p:grpSpPr>
        <p:pic>
          <p:nvPicPr>
            <p:cNvPr id="181" name="IMG_0547.jpg" descr="IMG_0547.jpg"/>
            <p:cNvPicPr>
              <a:picLocks noChangeAspect="1"/>
            </p:cNvPicPr>
            <p:nvPr/>
          </p:nvPicPr>
          <p:blipFill>
            <a:blip r:embed="rId2">
              <a:extLst/>
            </a:blip>
            <a:srcRect l="21173" t="0" r="21173" b="0"/>
            <a:stretch>
              <a:fillRect/>
            </a:stretch>
          </p:blipFill>
          <p:spPr>
            <a:xfrm>
              <a:off x="0" y="0"/>
              <a:ext cx="12000938" cy="13873907"/>
            </a:xfrm>
            <a:prstGeom prst="rect">
              <a:avLst/>
            </a:prstGeom>
            <a:ln w="12700" cap="flat">
              <a:noFill/>
              <a:miter lim="400000"/>
            </a:ln>
            <a:effectLst/>
          </p:spPr>
        </p:pic>
        <p:sp>
          <p:nvSpPr>
            <p:cNvPr id="182" name="Caption"/>
            <p:cNvSpPr/>
            <p:nvPr/>
          </p:nvSpPr>
          <p:spPr>
            <a:xfrm>
              <a:off x="0" y="13950106"/>
              <a:ext cx="12000938"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a:solidFill>
                    <a:srgbClr val="53585F"/>
                  </a:solidFill>
                </a:defRPr>
              </a:lvl1pPr>
            </a:lstStyle>
            <a:p>
              <a:pPr/>
              <a:r>
                <a:t>Caption</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Data acquisition and cleaning"/>
          <p:cNvSpPr txBox="1"/>
          <p:nvPr>
            <p:ph type="title"/>
          </p:nvPr>
        </p:nvSpPr>
        <p:spPr>
          <a:prstGeom prst="rect">
            <a:avLst/>
          </a:prstGeom>
        </p:spPr>
        <p:txBody>
          <a:bodyPr/>
          <a:lstStyle/>
          <a:p>
            <a:pPr/>
            <a:r>
              <a:t>Data acquisition and cleaning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Data acquisition and cleaning"/>
          <p:cNvSpPr txBox="1"/>
          <p:nvPr>
            <p:ph type="title"/>
          </p:nvPr>
        </p:nvSpPr>
        <p:spPr>
          <a:prstGeom prst="rect">
            <a:avLst/>
          </a:prstGeom>
        </p:spPr>
        <p:txBody>
          <a:bodyPr/>
          <a:lstStyle/>
          <a:p>
            <a:pPr/>
            <a:r>
              <a:t>Data acquisition and cleaning</a:t>
            </a:r>
          </a:p>
        </p:txBody>
      </p:sp>
      <p:sp>
        <p:nvSpPr>
          <p:cNvPr id="188" name="Ansu turay 202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Ansu turay 2021</a:t>
            </a:r>
          </a:p>
        </p:txBody>
      </p:sp>
      <p:sp>
        <p:nvSpPr>
          <p:cNvPr id="189" name="Webscraped Yelp, Tripadvisor and Zomato using Webgrinder…"/>
          <p:cNvSpPr txBox="1"/>
          <p:nvPr>
            <p:ph type="body" sz="half" idx="1"/>
          </p:nvPr>
        </p:nvSpPr>
        <p:spPr>
          <a:prstGeom prst="rect">
            <a:avLst/>
          </a:prstGeom>
        </p:spPr>
        <p:txBody>
          <a:bodyPr/>
          <a:lstStyle/>
          <a:p>
            <a:pPr/>
            <a:r>
              <a:t>Webscraped Yelp, Tripadvisor and Zomato using Webgrinder</a:t>
            </a:r>
          </a:p>
          <a:p>
            <a:pPr/>
            <a:r>
              <a:t>All metadata fields such as review, website links and cuisine types was removed.</a:t>
            </a:r>
          </a:p>
          <a:p>
            <a:pPr/>
            <a:r>
              <a:t>Fields retained: Name, Address, Longitude and Latitude</a:t>
            </a:r>
          </a:p>
          <a:p>
            <a:pPr/>
            <a:r>
              <a:t>Remaining data was taken from FourSquare</a:t>
            </a:r>
          </a:p>
          <a:p>
            <a:pPr/>
            <a:r>
              <a:rPr b="1">
                <a:latin typeface="Avenir Next Regular"/>
                <a:ea typeface="Avenir Next Regular"/>
                <a:cs typeface="Avenir Next Regular"/>
                <a:sym typeface="Avenir Next Regular"/>
              </a:rPr>
              <a:t>2688</a:t>
            </a:r>
            <a:r>
              <a:t> restaurants in total recovered from in and around London</a:t>
            </a:r>
          </a:p>
        </p:txBody>
      </p:sp>
      <p:graphicFrame>
        <p:nvGraphicFramePr>
          <p:cNvPr id="190" name="Table"/>
          <p:cNvGraphicFramePr/>
          <p:nvPr/>
        </p:nvGraphicFramePr>
        <p:xfrm>
          <a:off x="12193885" y="4965700"/>
          <a:ext cx="10412115" cy="6172200"/>
        </p:xfrm>
        <a:graphic xmlns:a="http://schemas.openxmlformats.org/drawingml/2006/main">
          <a:graphicData uri="http://schemas.openxmlformats.org/drawingml/2006/table">
            <a:tbl>
              <a:tblPr firstCol="1" firstRow="1" lastCol="0" lastRow="0" bandCol="0" bandRow="0" rtl="0">
                <a:tableStyleId>{C7B018BB-80A7-4F77-B60F-C8B233D01FF8}</a:tableStyleId>
              </a:tblPr>
              <a:tblGrid>
                <a:gridCol w="5206057"/>
                <a:gridCol w="5206057"/>
              </a:tblGrid>
              <a:tr h="1234440">
                <a:tc>
                  <a:txBody>
                    <a:bodyPr/>
                    <a:lstStyle/>
                    <a:p>
                      <a:pPr defTabSz="457200" rtl="1">
                        <a:defRPr b="0">
                          <a:solidFill>
                            <a:srgbClr val="000000"/>
                          </a:solidFill>
                        </a:defRPr>
                      </a:pPr>
                      <a:r>
                        <a:rPr sz="3600">
                          <a:latin typeface="Graphik Semibold"/>
                          <a:ea typeface="Graphik Semibold"/>
                          <a:cs typeface="Graphik Semibold"/>
                          <a:sym typeface="Graphik Semibold"/>
                        </a:rPr>
                        <a:t>Websites</a:t>
                      </a:r>
                    </a:p>
                  </a:txBody>
                  <a:tcPr marL="50800" marR="50800" marT="50800" marB="50800" anchor="ctr" anchorCtr="0" horzOverflow="overflow">
                    <a:lnL w="12700">
                      <a:miter lim="400000"/>
                    </a:lnL>
                  </a:tcPr>
                </a:tc>
                <a:tc>
                  <a:txBody>
                    <a:bodyPr/>
                    <a:lstStyle/>
                    <a:p>
                      <a:pPr defTabSz="457200" rtl="1">
                        <a:defRPr b="0">
                          <a:solidFill>
                            <a:srgbClr val="000000"/>
                          </a:solidFill>
                        </a:defRPr>
                      </a:pPr>
                      <a:r>
                        <a:rPr sz="3600">
                          <a:latin typeface="Graphik Semibold"/>
                          <a:ea typeface="Graphik Semibold"/>
                          <a:cs typeface="Graphik Semibold"/>
                          <a:sym typeface="Graphik Semibold"/>
                        </a:rPr>
                        <a:t>African Restaurants Scraped</a:t>
                      </a:r>
                    </a:p>
                  </a:txBody>
                  <a:tcPr marL="50800" marR="50800" marT="50800" marB="50800" anchor="ctr" anchorCtr="0" horzOverflow="overflow">
                    <a:lnR w="12700">
                      <a:miter lim="400000"/>
                    </a:lnR>
                  </a:tcPr>
                </a:tc>
              </a:tr>
              <a:tr h="1234440">
                <a:tc>
                  <a:txBody>
                    <a:bodyPr/>
                    <a:lstStyle/>
                    <a:p>
                      <a:pPr defTabSz="457200" rtl="1">
                        <a:tabLst>
                          <a:tab pos="1663700" algn="l"/>
                        </a:tabLst>
                        <a:defRPr b="0">
                          <a:solidFill>
                            <a:srgbClr val="000000"/>
                          </a:solidFill>
                        </a:defRPr>
                      </a:pPr>
                      <a:r>
                        <a:rPr sz="3600">
                          <a:solidFill>
                            <a:srgbClr val="FFFFFF"/>
                          </a:solidFill>
                          <a:latin typeface="Graphik Semibold"/>
                          <a:ea typeface="Graphik Semibold"/>
                          <a:cs typeface="Graphik Semibold"/>
                          <a:sym typeface="Graphik Semibold"/>
                        </a:rPr>
                        <a:t>Zomato</a:t>
                      </a:r>
                    </a:p>
                  </a:txBody>
                  <a:tcPr marL="50800" marR="50800" marT="50800" marB="50800" anchor="ctr" anchorCtr="0" horzOverflow="overflow"/>
                </a:tc>
                <a:tc>
                  <a:txBody>
                    <a:bodyPr/>
                    <a:lstStyle/>
                    <a:p>
                      <a:pPr defTabSz="457200" rtl="1">
                        <a:defRPr/>
                      </a:pPr>
                      <a:r>
                        <a:rPr sz="3600">
                          <a:latin typeface="Graphik"/>
                          <a:ea typeface="Graphik"/>
                          <a:cs typeface="Graphik"/>
                          <a:sym typeface="Graphik"/>
                        </a:rPr>
                        <a:t>235</a:t>
                      </a:r>
                    </a:p>
                  </a:txBody>
                  <a:tcPr marL="50800" marR="50800" marT="50800" marB="50800" anchor="ctr" anchorCtr="0" horzOverflow="overflow">
                    <a:lnR w="12700">
                      <a:miter lim="400000"/>
                    </a:lnR>
                  </a:tcPr>
                </a:tc>
              </a:tr>
              <a:tr h="1234440">
                <a:tc>
                  <a:txBody>
                    <a:bodyPr/>
                    <a:lstStyle/>
                    <a:p>
                      <a:pPr defTabSz="457200" rtl="1">
                        <a:tabLst>
                          <a:tab pos="1663700" algn="l"/>
                        </a:tabLst>
                        <a:defRPr b="0">
                          <a:solidFill>
                            <a:srgbClr val="000000"/>
                          </a:solidFill>
                        </a:defRPr>
                      </a:pPr>
                      <a:r>
                        <a:rPr sz="3600">
                          <a:solidFill>
                            <a:srgbClr val="FFFFFF"/>
                          </a:solidFill>
                          <a:latin typeface="Graphik Semibold"/>
                          <a:ea typeface="Graphik Semibold"/>
                          <a:cs typeface="Graphik Semibold"/>
                          <a:sym typeface="Graphik Semibold"/>
                        </a:rPr>
                        <a:t>FourSquare</a:t>
                      </a:r>
                    </a:p>
                  </a:txBody>
                  <a:tcPr marL="50800" marR="50800" marT="50800" marB="50800" anchor="ctr" anchorCtr="0" horzOverflow="overflow"/>
                </a:tc>
                <a:tc>
                  <a:txBody>
                    <a:bodyPr/>
                    <a:lstStyle/>
                    <a:p>
                      <a:pPr defTabSz="457200" rtl="1">
                        <a:defRPr/>
                      </a:pPr>
                      <a:r>
                        <a:rPr sz="3600">
                          <a:latin typeface="Graphik"/>
                          <a:ea typeface="Graphik"/>
                          <a:cs typeface="Graphik"/>
                          <a:sym typeface="Graphik"/>
                        </a:rPr>
                        <a:t>29</a:t>
                      </a:r>
                    </a:p>
                  </a:txBody>
                  <a:tcPr marL="50800" marR="50800" marT="50800" marB="50800" anchor="ctr" anchorCtr="0" horzOverflow="overflow">
                    <a:lnR w="12700">
                      <a:miter lim="400000"/>
                    </a:lnR>
                  </a:tcPr>
                </a:tc>
              </a:tr>
              <a:tr h="1234440">
                <a:tc>
                  <a:txBody>
                    <a:bodyPr/>
                    <a:lstStyle/>
                    <a:p>
                      <a:pPr defTabSz="457200" rtl="1">
                        <a:tabLst>
                          <a:tab pos="1663700" algn="l"/>
                        </a:tabLst>
                        <a:defRPr b="0">
                          <a:solidFill>
                            <a:srgbClr val="000000"/>
                          </a:solidFill>
                        </a:defRPr>
                      </a:pPr>
                      <a:r>
                        <a:rPr sz="3600">
                          <a:solidFill>
                            <a:srgbClr val="FFFFFF"/>
                          </a:solidFill>
                          <a:latin typeface="Graphik Semibold"/>
                          <a:ea typeface="Graphik Semibold"/>
                          <a:cs typeface="Graphik Semibold"/>
                          <a:sym typeface="Graphik Semibold"/>
                        </a:rPr>
                        <a:t>Yelp</a:t>
                      </a:r>
                    </a:p>
                  </a:txBody>
                  <a:tcPr marL="50800" marR="50800" marT="50800" marB="50800" anchor="ctr" anchorCtr="0" horzOverflow="overflow"/>
                </a:tc>
                <a:tc>
                  <a:txBody>
                    <a:bodyPr/>
                    <a:lstStyle/>
                    <a:p>
                      <a:pPr defTabSz="457200" rtl="1">
                        <a:defRPr/>
                      </a:pPr>
                      <a:r>
                        <a:rPr sz="3600">
                          <a:latin typeface="Graphik"/>
                          <a:ea typeface="Graphik"/>
                          <a:cs typeface="Graphik"/>
                          <a:sym typeface="Graphik"/>
                        </a:rPr>
                        <a:t>227</a:t>
                      </a:r>
                    </a:p>
                  </a:txBody>
                  <a:tcPr marL="50800" marR="50800" marT="50800" marB="50800" anchor="ctr" anchorCtr="0" horzOverflow="overflow">
                    <a:lnR w="12700">
                      <a:miter lim="400000"/>
                    </a:lnR>
                  </a:tcPr>
                </a:tc>
              </a:tr>
              <a:tr h="1234440">
                <a:tc>
                  <a:txBody>
                    <a:bodyPr/>
                    <a:lstStyle/>
                    <a:p>
                      <a:pPr defTabSz="457200" rtl="1">
                        <a:tabLst>
                          <a:tab pos="1663700" algn="l"/>
                        </a:tabLst>
                        <a:defRPr b="0">
                          <a:solidFill>
                            <a:srgbClr val="000000"/>
                          </a:solidFill>
                        </a:defRPr>
                      </a:pPr>
                      <a:r>
                        <a:rPr sz="3600">
                          <a:solidFill>
                            <a:srgbClr val="FFFFFF"/>
                          </a:solidFill>
                          <a:latin typeface="Graphik Semibold"/>
                          <a:ea typeface="Graphik Semibold"/>
                          <a:cs typeface="Graphik Semibold"/>
                          <a:sym typeface="Graphik Semibold"/>
                        </a:rPr>
                        <a:t>Tripadvisor</a:t>
                      </a:r>
                    </a:p>
                  </a:txBody>
                  <a:tcPr marL="50800" marR="50800" marT="50800" marB="50800" anchor="ctr" anchorCtr="0" horzOverflow="overflow">
                    <a:lnB w="12700">
                      <a:miter lim="400000"/>
                    </a:lnB>
                  </a:tcPr>
                </a:tc>
                <a:tc>
                  <a:txBody>
                    <a:bodyPr/>
                    <a:lstStyle/>
                    <a:p>
                      <a:pPr defTabSz="457200" rtl="1">
                        <a:defRPr/>
                      </a:pPr>
                      <a:r>
                        <a:rPr sz="3600">
                          <a:latin typeface="Graphik"/>
                          <a:ea typeface="Graphik"/>
                          <a:cs typeface="Graphik"/>
                          <a:sym typeface="Graphik"/>
                        </a:rPr>
                        <a:t>158</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Restaurants in London are Africa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Restaurants in London are African</a:t>
            </a:r>
          </a:p>
        </p:txBody>
      </p:sp>
      <p:sp>
        <p:nvSpPr>
          <p:cNvPr id="193" name="7%"/>
          <p:cNvSpPr txBox="1"/>
          <p:nvPr>
            <p:ph type="body" idx="1"/>
          </p:nvPr>
        </p:nvSpPr>
        <p:spPr>
          <a:prstGeom prst="rect">
            <a:avLst/>
          </a:prstGeom>
        </p:spPr>
        <p:txBody>
          <a:bodyPr/>
          <a:lstStyle/>
          <a:p>
            <a:pPr/>
            <a:r>
              <a:t>7%</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7" name="Image Gallery"/>
          <p:cNvGrpSpPr/>
          <p:nvPr/>
        </p:nvGrpSpPr>
        <p:grpSpPr>
          <a:xfrm>
            <a:off x="1607414" y="1091323"/>
            <a:ext cx="20308891" cy="10959202"/>
            <a:chOff x="0" y="0"/>
            <a:chExt cx="20308890" cy="10959201"/>
          </a:xfrm>
        </p:grpSpPr>
        <p:pic>
          <p:nvPicPr>
            <p:cNvPr id="195" name="Screen Shot 1442-05-29 at 9.53.23 PM.png" descr="Screen Shot 1442-05-29 at 9.53.23 PM.png"/>
            <p:cNvPicPr>
              <a:picLocks noChangeAspect="1"/>
            </p:cNvPicPr>
            <p:nvPr/>
          </p:nvPicPr>
          <p:blipFill>
            <a:blip r:embed="rId2">
              <a:extLst/>
            </a:blip>
            <a:srcRect l="0" t="6393" r="0" b="6393"/>
            <a:stretch>
              <a:fillRect/>
            </a:stretch>
          </p:blipFill>
          <p:spPr>
            <a:xfrm>
              <a:off x="0" y="0"/>
              <a:ext cx="20308891" cy="9976222"/>
            </a:xfrm>
            <a:prstGeom prst="rect">
              <a:avLst/>
            </a:prstGeom>
            <a:ln w="12700" cap="flat">
              <a:noFill/>
              <a:miter lim="400000"/>
            </a:ln>
            <a:effectLst/>
          </p:spPr>
        </p:pic>
        <p:sp>
          <p:nvSpPr>
            <p:cNvPr id="196" name="Fig.1 - A plot of all 2688 restaurants. The blue dots represents non African Restaurants and the red dots represents African restaurants in and outside the 6km radius from the center of London."/>
            <p:cNvSpPr/>
            <p:nvPr/>
          </p:nvSpPr>
          <p:spPr>
            <a:xfrm>
              <a:off x="0" y="10052421"/>
              <a:ext cx="20308891" cy="906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lgn="just" defTabSz="457200">
                <a:lnSpc>
                  <a:spcPct val="120000"/>
                </a:lnSpc>
                <a:spcBef>
                  <a:spcPts val="0"/>
                </a:spcBef>
                <a:defRPr>
                  <a:latin typeface="Avenir Next Regular"/>
                  <a:ea typeface="Avenir Next Regular"/>
                  <a:cs typeface="Avenir Next Regular"/>
                  <a:sym typeface="Avenir Next Regular"/>
                </a:defRPr>
              </a:pPr>
              <a:r>
                <a:rPr i="1"/>
                <a:t>Fig.1</a:t>
              </a:r>
              <a:r>
                <a:t> - A plot of all </a:t>
              </a:r>
              <a:r>
                <a:rPr b="1"/>
                <a:t>2688</a:t>
              </a:r>
              <a:r>
                <a:t> restaurants. The </a:t>
              </a:r>
              <a:r>
                <a:rPr b="1" i="1">
                  <a:solidFill>
                    <a:srgbClr val="0433FF"/>
                  </a:solidFill>
                </a:rPr>
                <a:t>blue dots</a:t>
              </a:r>
              <a:r>
                <a:t> represents non African Restaurants and the </a:t>
              </a:r>
              <a:r>
                <a:rPr b="1" i="1">
                  <a:solidFill>
                    <a:srgbClr val="FF2600"/>
                  </a:solidFill>
                </a:rPr>
                <a:t>red dots</a:t>
              </a:r>
              <a:r>
                <a:t> represents African restaurants in and outside the 6km radius from the center of London.</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1" name="Image Gallery"/>
          <p:cNvGrpSpPr/>
          <p:nvPr/>
        </p:nvGrpSpPr>
        <p:grpSpPr>
          <a:xfrm>
            <a:off x="1607414" y="1091323"/>
            <a:ext cx="20308891" cy="10547722"/>
            <a:chOff x="0" y="0"/>
            <a:chExt cx="20308890" cy="10547721"/>
          </a:xfrm>
        </p:grpSpPr>
        <p:pic>
          <p:nvPicPr>
            <p:cNvPr id="199" name="Screen Shot 1442-05-29 at 11.28.27 PM.png" descr="Screen Shot 1442-05-29 at 11.28.27 PM.png"/>
            <p:cNvPicPr>
              <a:picLocks noChangeAspect="1"/>
            </p:cNvPicPr>
            <p:nvPr/>
          </p:nvPicPr>
          <p:blipFill>
            <a:blip r:embed="rId3">
              <a:extLst/>
            </a:blip>
            <a:srcRect l="2663" t="0" r="2663" b="0"/>
            <a:stretch>
              <a:fillRect/>
            </a:stretch>
          </p:blipFill>
          <p:spPr>
            <a:xfrm>
              <a:off x="0" y="0"/>
              <a:ext cx="20308891" cy="9976222"/>
            </a:xfrm>
            <a:prstGeom prst="rect">
              <a:avLst/>
            </a:prstGeom>
            <a:ln w="12700" cap="flat">
              <a:noFill/>
              <a:miter lim="400000"/>
            </a:ln>
            <a:effectLst/>
          </p:spPr>
        </p:pic>
        <p:sp>
          <p:nvSpPr>
            <p:cNvPr id="200" name="Fig.2 - Heat map of only African restaurant density in London"/>
            <p:cNvSpPr/>
            <p:nvPr/>
          </p:nvSpPr>
          <p:spPr>
            <a:xfrm>
              <a:off x="0" y="10052421"/>
              <a:ext cx="20308891"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lgn="l" defTabSz="457200">
                <a:lnSpc>
                  <a:spcPct val="110000"/>
                </a:lnSpc>
                <a:spcBef>
                  <a:spcPts val="0"/>
                </a:spcBef>
                <a:defRPr spc="39">
                  <a:latin typeface="Avenir Next Regular"/>
                  <a:ea typeface="Avenir Next Regular"/>
                  <a:cs typeface="Avenir Next Regular"/>
                  <a:sym typeface="Avenir Next Regular"/>
                </a:defRPr>
              </a:pPr>
              <a:r>
                <a:rPr i="1"/>
                <a:t>Fig.2</a:t>
              </a:r>
              <a:r>
                <a:t> - Heat map of only African restaurant density in London</a:t>
              </a:r>
            </a:p>
          </p:txBody>
        </p:sp>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6_FeatureStory">
  <a:themeElements>
    <a:clrScheme name="26_FeatureStory">
      <a:dk1>
        <a:srgbClr val="000000"/>
      </a:dk1>
      <a:lt1>
        <a:srgbClr val="F0EBE0"/>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30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6_FeatureStory">
  <a:themeElements>
    <a:clrScheme name="26_FeatureStory">
      <a:dk1>
        <a:srgbClr val="000000"/>
      </a:dk1>
      <a:lt1>
        <a:srgbClr val="FFFFFF"/>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30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